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5" r:id="rId5"/>
    <p:sldMasterId id="2147483706" r:id="rId6"/>
    <p:sldMasterId id="2147483707" r:id="rId7"/>
    <p:sldMasterId id="214748370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</p:sldIdLst>
  <p:sldSz cy="10287000" cx="18288000"/>
  <p:notesSz cx="6858000" cy="9144000"/>
  <p:embeddedFontLst>
    <p:embeddedFont>
      <p:font typeface="Didact Gothic"/>
      <p:regular r:id="rId77"/>
    </p:embeddedFont>
    <p:embeddedFont>
      <p:font typeface="Livvic"/>
      <p:regular r:id="rId78"/>
      <p:bold r:id="rId79"/>
      <p:italic r:id="rId80"/>
      <p:boldItalic r:id="rId81"/>
    </p:embeddedFont>
    <p:embeddedFont>
      <p:font typeface="Josefin Sans"/>
      <p:regular r:id="rId82"/>
      <p:bold r:id="rId83"/>
      <p:italic r:id="rId84"/>
      <p:boldItalic r:id="rId85"/>
    </p:embeddedFont>
    <p:embeddedFont>
      <p:font typeface="Crimson Text"/>
      <p:regular r:id="rId86"/>
      <p:bold r:id="rId87"/>
      <p:italic r:id="rId88"/>
      <p:boldItalic r:id="rId89"/>
    </p:embeddedFont>
    <p:embeddedFont>
      <p:font typeface="DM Sans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14AFA2-352E-4149-B3F7-0C9E1555FE5E}">
  <a:tblStyle styleId="{AD14AFA2-352E-4149-B3F7-0C9E1555FE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JosefinSans-italic.fntdata"/><Relationship Id="rId83" Type="http://schemas.openxmlformats.org/officeDocument/2006/relationships/font" Target="fonts/JosefinSans-bold.fntdata"/><Relationship Id="rId42" Type="http://schemas.openxmlformats.org/officeDocument/2006/relationships/slide" Target="slides/slide33.xml"/><Relationship Id="rId86" Type="http://schemas.openxmlformats.org/officeDocument/2006/relationships/font" Target="fonts/CrimsonText-regular.fntdata"/><Relationship Id="rId41" Type="http://schemas.openxmlformats.org/officeDocument/2006/relationships/slide" Target="slides/slide32.xml"/><Relationship Id="rId85" Type="http://schemas.openxmlformats.org/officeDocument/2006/relationships/font" Target="fonts/JosefinSans-boldItalic.fntdata"/><Relationship Id="rId44" Type="http://schemas.openxmlformats.org/officeDocument/2006/relationships/slide" Target="slides/slide35.xml"/><Relationship Id="rId88" Type="http://schemas.openxmlformats.org/officeDocument/2006/relationships/font" Target="fonts/CrimsonText-italic.fntdata"/><Relationship Id="rId43" Type="http://schemas.openxmlformats.org/officeDocument/2006/relationships/slide" Target="slides/slide34.xml"/><Relationship Id="rId87" Type="http://schemas.openxmlformats.org/officeDocument/2006/relationships/font" Target="fonts/CrimsonText-bold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CrimsonText-boldItalic.fntdata"/><Relationship Id="rId80" Type="http://schemas.openxmlformats.org/officeDocument/2006/relationships/font" Target="fonts/Livvic-italic.fntdata"/><Relationship Id="rId82" Type="http://schemas.openxmlformats.org/officeDocument/2006/relationships/font" Target="fonts/JosefinSans-regular.fntdata"/><Relationship Id="rId81" Type="http://schemas.openxmlformats.org/officeDocument/2006/relationships/font" Target="fonts/Livvic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font" Target="fonts/DidactGothic-regular.fntdata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font" Target="fonts/Livvic-bold.fntdata"/><Relationship Id="rId34" Type="http://schemas.openxmlformats.org/officeDocument/2006/relationships/slide" Target="slides/slide25.xml"/><Relationship Id="rId78" Type="http://schemas.openxmlformats.org/officeDocument/2006/relationships/font" Target="fonts/Livvic-regular.fntdata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91" Type="http://schemas.openxmlformats.org/officeDocument/2006/relationships/font" Target="fonts/DMSans-bold.fntdata"/><Relationship Id="rId90" Type="http://schemas.openxmlformats.org/officeDocument/2006/relationships/font" Target="fonts/DMSans-regular.fntdata"/><Relationship Id="rId93" Type="http://schemas.openxmlformats.org/officeDocument/2006/relationships/font" Target="fonts/DMSans-boldItalic.fntdata"/><Relationship Id="rId92" Type="http://schemas.openxmlformats.org/officeDocument/2006/relationships/font" Target="fonts/DMSans-italic.fntdata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d4cbd663b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3d4cbd663b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3d4cbd663b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3eb3e171f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3eb3e171f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3eb3e171f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3eb3e171f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3d4cbd663b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3d4cbd663b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3edaa1f43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3edaa1f4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eb3e171f5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3eb3e171f5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d4cbd663b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4" name="Google Shape;734;g13d4cbd663b_0_1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3d4cbd663b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3d4cbd663b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3eb3e171f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3eb3e171f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3eb3e171f5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3eb3e171f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3eb7400135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3eb740013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d4cbd663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d4cbd663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3eb7400135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3eb7400135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eb7400135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3eb7400135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3eb3e171f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3eb3e171f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3e842570a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3e842570a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3d4cbd663b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13d4cbd663b_0_14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3eac572a2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3eac572a2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3e842570a6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3e842570a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3eb3e171f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3eb3e171f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3eac572a2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3eac572a2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3e842570a6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3e842570a6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3eac572a2a_2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3eac572a2a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3e842570a6_1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3e842570a6_1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3e842570a6_1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3e842570a6_1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13e842570a6_1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13e842570a6_1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13e842570a6_1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13e842570a6_1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3d4cbd663b_0_4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3d4cbd663b_0_4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13eac572a2a_2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13eac572a2a_2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3e842570a6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3e842570a6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fdabf05e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fdabf05e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13eac572a2a_2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13eac572a2a_2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d4cbd663b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d4cbd663b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13eac572a2a_2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13eac572a2a_2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13e0abbc16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13e0abbc16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13e0abbc16c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13e0abbc16c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13eac572a2a_2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13eac572a2a_2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13eb7400135_3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13eb7400135_3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13d4cbd663b_0_3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13d4cbd663b_0_3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13d4cbd663b_0_3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87" name="Google Shape;2587;g13d4cbd663b_0_34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13c61ae2c5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13c61ae2c5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3d4cbd663b_0_4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" name="Google Shape;2607;g13d4cbd663b_0_4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fdabf05e9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fdabf05e9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e842570a6_0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e842570a6_0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3d7908707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13d7908707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fdac867a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fdac867a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ac867a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ac867a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13e842570a6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13e842570a6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13e842570a6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13e842570a6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13d8df85008_1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13d8df85008_1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3d4cbd663b_0_4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3d4cbd663b_0_4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13e0abbc16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13e0abbc16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21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13d8df85008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13d8df85008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第一次結果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coreset: 2D fixed住 labeled data太少?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Uncertainty相關的都會散散的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mix, coreset 會分散且clustering在四周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在前期都會比較不太準確一點(因為資料量太少)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在後期會隨著資料量變多，每個AL選擇的特性會比較明顯一點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不用改是因為2D是fixed 住的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不管哪個stage 2D 模型都沒有改變</a:t>
            </a:r>
            <a:endParaRPr b="1">
              <a:solidFill>
                <a:srgbClr val="121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3d8df85008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3d8df85008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eb3e171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3eb3e171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13d8df85008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13d8df85008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13d8df85008_1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5" name="Google Shape;2865;g13d8df85008_1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g13d8df85008_1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1" name="Google Shape;2911;g13d8df85008_1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g13e842570a6_3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4" name="Google Shape;2964;g13e842570a6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13d7908707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g13d79087074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g13d4cbd663b_0_4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5" name="Google Shape;3025;g13d4cbd663b_0_4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g13d7908707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3" name="Google Shape;3033;g13d7908707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13e842570a6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謝謝各位委員</a:t>
            </a:r>
            <a:endParaRPr/>
          </a:p>
        </p:txBody>
      </p:sp>
      <p:sp>
        <p:nvSpPr>
          <p:cNvPr id="3042" name="Google Shape;3042;g13e842570a6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eb3e171f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3eb3e171f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3eb3e171f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3eb3e171f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3ea3aa0c2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3ea3aa0c2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16002000" y="971550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indent="-3429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722313" y="2906713"/>
            <a:ext cx="77724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57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indent="-4064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4648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indent="-4064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57200" y="1535113"/>
            <a:ext cx="4040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57200" y="2174875"/>
            <a:ext cx="4040400" cy="3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4645025" y="1535113"/>
            <a:ext cx="404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4645025" y="2174875"/>
            <a:ext cx="4042200" cy="3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575050" y="273050"/>
            <a:ext cx="51120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indent="-431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457200" y="1435100"/>
            <a:ext cx="3008400" cy="4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792288" y="4800600"/>
            <a:ext cx="5486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1792288" y="5367338"/>
            <a:ext cx="54864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2308800" y="-251400"/>
            <a:ext cx="4526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indent="-3429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4732200" y="2171838"/>
            <a:ext cx="5851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541200" y="190638"/>
            <a:ext cx="58518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indent="-3429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5645296" y="2821182"/>
            <a:ext cx="21832" cy="13434"/>
          </a:xfrm>
          <a:custGeom>
            <a:rect b="b" l="l" r="r" t="t"/>
            <a:pathLst>
              <a:path extrusionOk="0" h="168" w="273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3672858" y="7175504"/>
            <a:ext cx="16154" cy="24229"/>
          </a:xfrm>
          <a:custGeom>
            <a:rect b="b" l="l" r="r" t="t"/>
            <a:pathLst>
              <a:path extrusionOk="0" h="303" w="202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6979902" y="5645054"/>
            <a:ext cx="10796" cy="31428"/>
          </a:xfrm>
          <a:custGeom>
            <a:rect b="b" l="l" r="r" t="t"/>
            <a:pathLst>
              <a:path extrusionOk="0" h="393" w="135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11809396" y="-363910"/>
            <a:ext cx="18074" cy="19993"/>
          </a:xfrm>
          <a:custGeom>
            <a:rect b="b" l="l" r="r" t="t"/>
            <a:pathLst>
              <a:path extrusionOk="0" h="250" w="226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 txBox="1"/>
          <p:nvPr>
            <p:ph type="ctrTitle"/>
          </p:nvPr>
        </p:nvSpPr>
        <p:spPr>
          <a:xfrm>
            <a:off x="10950654" y="3194076"/>
            <a:ext cx="6193800" cy="282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Concert One"/>
              <a:buNone/>
              <a:defRPr sz="8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11189600" y="5762244"/>
            <a:ext cx="46722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6" name="Google Shape;166;p26"/>
          <p:cNvSpPr/>
          <p:nvPr/>
        </p:nvSpPr>
        <p:spPr>
          <a:xfrm>
            <a:off x="17935800" y="6931650"/>
            <a:ext cx="352200" cy="334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/>
          <p:nvPr/>
        </p:nvSpPr>
        <p:spPr>
          <a:xfrm rot="-5400000">
            <a:off x="6435304" y="-6450000"/>
            <a:ext cx="352200" cy="132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 rot="5400000">
            <a:off x="16324227" y="-1597800"/>
            <a:ext cx="371400" cy="356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7"/>
          <p:cNvSpPr txBox="1"/>
          <p:nvPr>
            <p:ph type="title"/>
          </p:nvPr>
        </p:nvSpPr>
        <p:spPr>
          <a:xfrm>
            <a:off x="3340664" y="3552288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3340650" y="4105756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2" type="title"/>
          </p:nvPr>
        </p:nvSpPr>
        <p:spPr>
          <a:xfrm>
            <a:off x="11872154" y="3552288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4" name="Google Shape;174;p27"/>
          <p:cNvSpPr txBox="1"/>
          <p:nvPr>
            <p:ph idx="3" type="subTitle"/>
          </p:nvPr>
        </p:nvSpPr>
        <p:spPr>
          <a:xfrm>
            <a:off x="11872148" y="4105756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4" type="title"/>
          </p:nvPr>
        </p:nvSpPr>
        <p:spPr>
          <a:xfrm>
            <a:off x="1344620" y="3407200"/>
            <a:ext cx="15948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5" type="title"/>
          </p:nvPr>
        </p:nvSpPr>
        <p:spPr>
          <a:xfrm>
            <a:off x="9882720" y="3407200"/>
            <a:ext cx="15948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6" type="title"/>
          </p:nvPr>
        </p:nvSpPr>
        <p:spPr>
          <a:xfrm>
            <a:off x="3340664" y="5664032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8" name="Google Shape;178;p27"/>
          <p:cNvSpPr txBox="1"/>
          <p:nvPr>
            <p:ph idx="7" type="subTitle"/>
          </p:nvPr>
        </p:nvSpPr>
        <p:spPr>
          <a:xfrm>
            <a:off x="3340650" y="6217502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8" type="title"/>
          </p:nvPr>
        </p:nvSpPr>
        <p:spPr>
          <a:xfrm>
            <a:off x="1344620" y="5518950"/>
            <a:ext cx="15948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idx="9" type="title"/>
          </p:nvPr>
        </p:nvSpPr>
        <p:spPr>
          <a:xfrm>
            <a:off x="11872154" y="5664032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27"/>
          <p:cNvSpPr txBox="1"/>
          <p:nvPr>
            <p:ph idx="13" type="subTitle"/>
          </p:nvPr>
        </p:nvSpPr>
        <p:spPr>
          <a:xfrm>
            <a:off x="11872148" y="6217502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14" type="title"/>
          </p:nvPr>
        </p:nvSpPr>
        <p:spPr>
          <a:xfrm>
            <a:off x="9882720" y="5518950"/>
            <a:ext cx="15948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idx="15" type="title"/>
          </p:nvPr>
        </p:nvSpPr>
        <p:spPr>
          <a:xfrm>
            <a:off x="3340664" y="7775774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7"/>
          <p:cNvSpPr txBox="1"/>
          <p:nvPr>
            <p:ph idx="16" type="subTitle"/>
          </p:nvPr>
        </p:nvSpPr>
        <p:spPr>
          <a:xfrm>
            <a:off x="3340650" y="8329250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17" type="title"/>
          </p:nvPr>
        </p:nvSpPr>
        <p:spPr>
          <a:xfrm>
            <a:off x="1344620" y="7630700"/>
            <a:ext cx="15948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8" type="title"/>
          </p:nvPr>
        </p:nvSpPr>
        <p:spPr>
          <a:xfrm>
            <a:off x="11872154" y="7775774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27"/>
          <p:cNvSpPr txBox="1"/>
          <p:nvPr>
            <p:ph idx="19" type="subTitle"/>
          </p:nvPr>
        </p:nvSpPr>
        <p:spPr>
          <a:xfrm>
            <a:off x="11872148" y="8329250"/>
            <a:ext cx="5465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8" name="Google Shape;188;p27"/>
          <p:cNvSpPr txBox="1"/>
          <p:nvPr>
            <p:ph idx="20" type="title"/>
          </p:nvPr>
        </p:nvSpPr>
        <p:spPr>
          <a:xfrm>
            <a:off x="9882720" y="7630700"/>
            <a:ext cx="15948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21" type="title"/>
          </p:nvPr>
        </p:nvSpPr>
        <p:spPr>
          <a:xfrm>
            <a:off x="1196044" y="970750"/>
            <a:ext cx="10966800" cy="143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190" name="Google Shape;190;p27"/>
          <p:cNvSpPr/>
          <p:nvPr/>
        </p:nvSpPr>
        <p:spPr>
          <a:xfrm rot="5400000">
            <a:off x="8947250" y="950500"/>
            <a:ext cx="371400" cy="183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1198200" y="975550"/>
            <a:ext cx="15888000" cy="14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194" name="Google Shape;194;p28"/>
          <p:cNvSpPr/>
          <p:nvPr/>
        </p:nvSpPr>
        <p:spPr>
          <a:xfrm rot="-5400000">
            <a:off x="16595700" y="-1340100"/>
            <a:ext cx="352200" cy="303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 rot="-5400000">
            <a:off x="1340100" y="8594700"/>
            <a:ext cx="352200" cy="303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5105200" y="975550"/>
            <a:ext cx="8073600" cy="14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199" name="Google Shape;199;p29"/>
          <p:cNvSpPr/>
          <p:nvPr/>
        </p:nvSpPr>
        <p:spPr>
          <a:xfrm rot="10800000">
            <a:off x="17932200" y="5157450"/>
            <a:ext cx="352200" cy="512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/>
          <p:nvPr/>
        </p:nvSpPr>
        <p:spPr>
          <a:xfrm rot="10800000">
            <a:off x="0" y="0"/>
            <a:ext cx="352200" cy="323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1427450" y="6286400"/>
            <a:ext cx="52974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4" name="Google Shape;204;p30"/>
          <p:cNvSpPr txBox="1"/>
          <p:nvPr>
            <p:ph idx="1" type="subTitle"/>
          </p:nvPr>
        </p:nvSpPr>
        <p:spPr>
          <a:xfrm>
            <a:off x="1426450" y="7319690"/>
            <a:ext cx="52992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5" name="Google Shape;205;p30"/>
          <p:cNvSpPr txBox="1"/>
          <p:nvPr>
            <p:ph idx="2" type="title"/>
          </p:nvPr>
        </p:nvSpPr>
        <p:spPr>
          <a:xfrm>
            <a:off x="1903150" y="3910398"/>
            <a:ext cx="43458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8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06" name="Google Shape;206;p30"/>
          <p:cNvSpPr/>
          <p:nvPr/>
        </p:nvSpPr>
        <p:spPr>
          <a:xfrm rot="10800000">
            <a:off x="-2050" y="-9850"/>
            <a:ext cx="352200" cy="381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0"/>
          <p:cNvSpPr/>
          <p:nvPr/>
        </p:nvSpPr>
        <p:spPr>
          <a:xfrm rot="5400000">
            <a:off x="8979150" y="955500"/>
            <a:ext cx="352200" cy="1831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426450" y="975550"/>
            <a:ext cx="154350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1218850" y="2534300"/>
            <a:ext cx="15847200" cy="6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idact Gothic"/>
              <a:buAutoNum type="arabicPeriod"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81000" lvl="1" marL="914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idact Gothic"/>
              <a:buAutoNum type="alpha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idact Gothic"/>
              <a:buAutoNum type="roman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idact Gothic"/>
              <a:buAutoNum type="arabi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idact Gothic"/>
              <a:buAutoNum type="alpha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81000" lvl="5" marL="2743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idact Gothic"/>
              <a:buAutoNum type="roman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81000" lvl="6" marL="3200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idact Gothic"/>
              <a:buAutoNum type="arabi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81000" lvl="7" marL="3657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idact Gothic"/>
              <a:buAutoNum type="alpha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81000" lvl="8" marL="4114800" rtl="0" algn="l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434343"/>
              </a:buClr>
              <a:buSzPts val="2400"/>
              <a:buFont typeface="Didact Gothic"/>
              <a:buAutoNum type="roman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12" name="Google Shape;212;p31"/>
          <p:cNvSpPr/>
          <p:nvPr/>
        </p:nvSpPr>
        <p:spPr>
          <a:xfrm>
            <a:off x="0" y="0"/>
            <a:ext cx="371400" cy="142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1"/>
          <p:cNvSpPr/>
          <p:nvPr/>
        </p:nvSpPr>
        <p:spPr>
          <a:xfrm rot="5400000">
            <a:off x="1702000" y="8204300"/>
            <a:ext cx="371400" cy="377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17916600" y="4432200"/>
            <a:ext cx="371400" cy="490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2793250" y="6851596"/>
            <a:ext cx="50922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  <a:defRPr/>
            </a:lvl1pPr>
            <a:lvl2pPr indent="-431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eriod"/>
              <a:defRPr sz="3200"/>
            </a:lvl2pPr>
            <a:lvl3pPr indent="-431800" lvl="2" marL="1371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romanLcPeriod"/>
              <a:defRPr sz="3200"/>
            </a:lvl3pPr>
            <a:lvl4pPr indent="-431800" lvl="3" marL="1828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arabicPeriod"/>
              <a:defRPr sz="3200"/>
            </a:lvl4pPr>
            <a:lvl5pPr indent="-431800" lvl="4" marL="22860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alphaLcPeriod"/>
              <a:defRPr sz="3200"/>
            </a:lvl5pPr>
            <a:lvl6pPr indent="-431800" lvl="5" marL="2743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romanLcPeriod"/>
              <a:defRPr sz="3200"/>
            </a:lvl6pPr>
            <a:lvl7pPr indent="-431800" lvl="6" marL="3200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arabicPeriod"/>
              <a:defRPr sz="3200"/>
            </a:lvl7pPr>
            <a:lvl8pPr indent="-431800" lvl="7" marL="3657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alphaLcPeriod"/>
              <a:defRPr sz="3200"/>
            </a:lvl8pPr>
            <a:lvl9pPr indent="-431800" lvl="8" marL="4114800" rtl="0" algn="l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3200"/>
              <a:buAutoNum type="romanLcPeriod"/>
              <a:defRPr sz="3200"/>
            </a:lvl9pPr>
          </a:lstStyle>
          <a:p/>
        </p:txBody>
      </p:sp>
      <p:sp>
        <p:nvSpPr>
          <p:cNvPr id="218" name="Google Shape;218;p32"/>
          <p:cNvSpPr txBox="1"/>
          <p:nvPr>
            <p:ph idx="2" type="body"/>
          </p:nvPr>
        </p:nvSpPr>
        <p:spPr>
          <a:xfrm>
            <a:off x="10402554" y="6851596"/>
            <a:ext cx="50922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  <a:defRPr/>
            </a:lvl1pPr>
            <a:lvl2pPr indent="-431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eriod"/>
              <a:defRPr sz="3200"/>
            </a:lvl2pPr>
            <a:lvl3pPr indent="-431800" lvl="2" marL="1371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romanLcPeriod"/>
              <a:defRPr sz="3200"/>
            </a:lvl3pPr>
            <a:lvl4pPr indent="-431800" lvl="3" marL="1828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arabicPeriod"/>
              <a:defRPr sz="3200"/>
            </a:lvl4pPr>
            <a:lvl5pPr indent="-431800" lvl="4" marL="22860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alphaLcPeriod"/>
              <a:defRPr sz="3200"/>
            </a:lvl5pPr>
            <a:lvl6pPr indent="-431800" lvl="5" marL="2743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romanLcPeriod"/>
              <a:defRPr sz="3200"/>
            </a:lvl6pPr>
            <a:lvl7pPr indent="-431800" lvl="6" marL="3200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arabicPeriod"/>
              <a:defRPr sz="3200"/>
            </a:lvl7pPr>
            <a:lvl8pPr indent="-431800" lvl="7" marL="3657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AutoNum type="alphaLcPeriod"/>
              <a:defRPr sz="3200"/>
            </a:lvl8pPr>
            <a:lvl9pPr indent="-431800" lvl="8" marL="4114800" rtl="0" algn="l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3200"/>
              <a:buAutoNum type="romanLcPeriod"/>
              <a:defRPr sz="3200"/>
            </a:lvl9pPr>
          </a:lstStyle>
          <a:p/>
        </p:txBody>
      </p:sp>
      <p:sp>
        <p:nvSpPr>
          <p:cNvPr id="219" name="Google Shape;219;p32"/>
          <p:cNvSpPr txBox="1"/>
          <p:nvPr>
            <p:ph type="title"/>
          </p:nvPr>
        </p:nvSpPr>
        <p:spPr>
          <a:xfrm>
            <a:off x="2799652" y="5138542"/>
            <a:ext cx="50838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20" name="Google Shape;220;p32"/>
          <p:cNvSpPr txBox="1"/>
          <p:nvPr>
            <p:ph idx="3" type="title"/>
          </p:nvPr>
        </p:nvSpPr>
        <p:spPr>
          <a:xfrm>
            <a:off x="10409034" y="5138542"/>
            <a:ext cx="50838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21" name="Google Shape;221;p32"/>
          <p:cNvSpPr/>
          <p:nvPr/>
        </p:nvSpPr>
        <p:spPr>
          <a:xfrm rot="-5400000">
            <a:off x="812100" y="-812100"/>
            <a:ext cx="352200" cy="197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2"/>
          <p:cNvSpPr/>
          <p:nvPr/>
        </p:nvSpPr>
        <p:spPr>
          <a:xfrm rot="-5400000">
            <a:off x="8976250" y="971100"/>
            <a:ext cx="352200" cy="182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17939950" y="0"/>
            <a:ext cx="352200" cy="47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2"/>
          <p:cNvSpPr txBox="1"/>
          <p:nvPr>
            <p:ph idx="4" type="title"/>
          </p:nvPr>
        </p:nvSpPr>
        <p:spPr>
          <a:xfrm>
            <a:off x="3003200" y="975550"/>
            <a:ext cx="12277800" cy="14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/>
          <p:nvPr/>
        </p:nvSpPr>
        <p:spPr>
          <a:xfrm rot="5400000">
            <a:off x="4396750" y="-4397100"/>
            <a:ext cx="352200" cy="91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3"/>
          <p:cNvSpPr txBox="1"/>
          <p:nvPr>
            <p:ph type="title"/>
          </p:nvPr>
        </p:nvSpPr>
        <p:spPr>
          <a:xfrm>
            <a:off x="10109400" y="3499800"/>
            <a:ext cx="69570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9" name="Google Shape;229;p33"/>
          <p:cNvSpPr txBox="1"/>
          <p:nvPr>
            <p:ph idx="1" type="subTitle"/>
          </p:nvPr>
        </p:nvSpPr>
        <p:spPr>
          <a:xfrm>
            <a:off x="10109600" y="4934400"/>
            <a:ext cx="69570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30" name="Google Shape;230;p33"/>
          <p:cNvSpPr/>
          <p:nvPr/>
        </p:nvSpPr>
        <p:spPr>
          <a:xfrm>
            <a:off x="17935800" y="9140750"/>
            <a:ext cx="352200" cy="114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509800" y="7319350"/>
            <a:ext cx="112650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34" name="Google Shape;234;p34"/>
          <p:cNvSpPr/>
          <p:nvPr/>
        </p:nvSpPr>
        <p:spPr>
          <a:xfrm rot="-5400000">
            <a:off x="8979300" y="956100"/>
            <a:ext cx="352200" cy="1831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0" y="0"/>
            <a:ext cx="352200" cy="28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17958200" y="0"/>
            <a:ext cx="352200" cy="142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9974150" y="1950150"/>
            <a:ext cx="68874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240" name="Google Shape;240;p35"/>
          <p:cNvSpPr/>
          <p:nvPr/>
        </p:nvSpPr>
        <p:spPr>
          <a:xfrm rot="5400000">
            <a:off x="15827400" y="7817150"/>
            <a:ext cx="352200" cy="45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5"/>
          <p:cNvSpPr txBox="1"/>
          <p:nvPr>
            <p:ph idx="1" type="subTitle"/>
          </p:nvPr>
        </p:nvSpPr>
        <p:spPr>
          <a:xfrm>
            <a:off x="10863950" y="4495112"/>
            <a:ext cx="5107800" cy="40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○"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4200"/>
            </a:lvl9pPr>
          </a:lstStyle>
          <a:p/>
        </p:txBody>
      </p:sp>
      <p:sp>
        <p:nvSpPr>
          <p:cNvPr id="242" name="Google Shape;242;p35"/>
          <p:cNvSpPr/>
          <p:nvPr/>
        </p:nvSpPr>
        <p:spPr>
          <a:xfrm rot="5400000">
            <a:off x="15827400" y="-2108400"/>
            <a:ext cx="352200" cy="45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6330050" y="975550"/>
            <a:ext cx="5624400" cy="14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246" name="Google Shape;246;p36"/>
          <p:cNvSpPr/>
          <p:nvPr/>
        </p:nvSpPr>
        <p:spPr>
          <a:xfrm rot="10800000">
            <a:off x="17932200" y="0"/>
            <a:ext cx="352200" cy="323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6"/>
          <p:cNvSpPr/>
          <p:nvPr/>
        </p:nvSpPr>
        <p:spPr>
          <a:xfrm rot="10800000">
            <a:off x="0" y="0"/>
            <a:ext cx="352200" cy="323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9750" y="-9750"/>
            <a:ext cx="9565200" cy="10287000"/>
          </a:xfrm>
          <a:prstGeom prst="rect">
            <a:avLst/>
          </a:prstGeom>
          <a:solidFill>
            <a:srgbClr val="F7F7F7">
              <a:alpha val="49800"/>
            </a:srgbClr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7"/>
          <p:cNvSpPr txBox="1"/>
          <p:nvPr>
            <p:ph hasCustomPrompt="1" type="title"/>
          </p:nvPr>
        </p:nvSpPr>
        <p:spPr>
          <a:xfrm>
            <a:off x="1198200" y="3490100"/>
            <a:ext cx="10518000" cy="24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1198200" y="5971276"/>
            <a:ext cx="6998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200"/>
            </a:lvl1pPr>
            <a:lvl2pPr indent="-457200" lvl="1" marL="914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600"/>
              <a:buChar char="○"/>
              <a:defRPr sz="3600"/>
            </a:lvl2pPr>
            <a:lvl3pPr indent="-457200" lvl="2" marL="1371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600"/>
              <a:buChar char="■"/>
              <a:defRPr sz="3600"/>
            </a:lvl3pPr>
            <a:lvl4pPr indent="-457200" lvl="3" marL="1828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 rtl="0" algn="l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>
            <a:off x="17935800" y="-6600"/>
            <a:ext cx="352200" cy="590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7"/>
          <p:cNvSpPr/>
          <p:nvPr/>
        </p:nvSpPr>
        <p:spPr>
          <a:xfrm rot="-5400000">
            <a:off x="1870750" y="-1858200"/>
            <a:ext cx="352200" cy="406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page" type="blank">
  <p:cSld name="BLANK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8"/>
          <p:cNvSpPr txBox="1"/>
          <p:nvPr>
            <p:ph type="title"/>
          </p:nvPr>
        </p:nvSpPr>
        <p:spPr>
          <a:xfrm>
            <a:off x="552850" y="770650"/>
            <a:ext cx="12900600" cy="1541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rimson Text"/>
              <a:buNone/>
              <a:defRPr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TITLE_AND_DESCRIPTION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/>
          <p:nvPr/>
        </p:nvSpPr>
        <p:spPr>
          <a:xfrm rot="-5400000">
            <a:off x="8967750" y="-8952600"/>
            <a:ext cx="352200" cy="18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>
            <p:ph type="title"/>
          </p:nvPr>
        </p:nvSpPr>
        <p:spPr>
          <a:xfrm>
            <a:off x="5785200" y="975550"/>
            <a:ext cx="67176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262" name="Google Shape;262;p39"/>
          <p:cNvSpPr txBox="1"/>
          <p:nvPr>
            <p:ph idx="2" type="title"/>
          </p:nvPr>
        </p:nvSpPr>
        <p:spPr>
          <a:xfrm>
            <a:off x="2262894" y="6568594"/>
            <a:ext cx="4539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3" name="Google Shape;263;p39"/>
          <p:cNvSpPr txBox="1"/>
          <p:nvPr>
            <p:ph idx="1" type="subTitle"/>
          </p:nvPr>
        </p:nvSpPr>
        <p:spPr>
          <a:xfrm>
            <a:off x="2262894" y="7142654"/>
            <a:ext cx="4539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4" name="Google Shape;264;p39"/>
          <p:cNvSpPr txBox="1"/>
          <p:nvPr>
            <p:ph idx="3" type="title"/>
          </p:nvPr>
        </p:nvSpPr>
        <p:spPr>
          <a:xfrm>
            <a:off x="11482012" y="6568594"/>
            <a:ext cx="4539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39"/>
          <p:cNvSpPr txBox="1"/>
          <p:nvPr>
            <p:ph idx="4" type="subTitle"/>
          </p:nvPr>
        </p:nvSpPr>
        <p:spPr>
          <a:xfrm>
            <a:off x="11482012" y="7142654"/>
            <a:ext cx="4539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6" name="Google Shape;266;p39"/>
          <p:cNvSpPr txBox="1"/>
          <p:nvPr>
            <p:ph idx="5" type="title"/>
          </p:nvPr>
        </p:nvSpPr>
        <p:spPr>
          <a:xfrm>
            <a:off x="2262894" y="3804140"/>
            <a:ext cx="4539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7" name="Google Shape;267;p39"/>
          <p:cNvSpPr txBox="1"/>
          <p:nvPr>
            <p:ph idx="6" type="subTitle"/>
          </p:nvPr>
        </p:nvSpPr>
        <p:spPr>
          <a:xfrm>
            <a:off x="2262894" y="4378202"/>
            <a:ext cx="4539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8" name="Google Shape;268;p39"/>
          <p:cNvSpPr txBox="1"/>
          <p:nvPr>
            <p:ph idx="7" type="title"/>
          </p:nvPr>
        </p:nvSpPr>
        <p:spPr>
          <a:xfrm>
            <a:off x="11482012" y="3804140"/>
            <a:ext cx="4539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9" name="Google Shape;269;p39"/>
          <p:cNvSpPr txBox="1"/>
          <p:nvPr>
            <p:ph idx="8" type="subTitle"/>
          </p:nvPr>
        </p:nvSpPr>
        <p:spPr>
          <a:xfrm>
            <a:off x="11482012" y="4378202"/>
            <a:ext cx="4539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0" name="Google Shape;270;p39"/>
          <p:cNvSpPr/>
          <p:nvPr/>
        </p:nvSpPr>
        <p:spPr>
          <a:xfrm>
            <a:off x="0" y="8852150"/>
            <a:ext cx="352200" cy="143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17940700" y="8852150"/>
            <a:ext cx="352200" cy="143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SECTION_TITLE_AND_DESCRIPTION_2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2340850" y="4578798"/>
            <a:ext cx="65232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40"/>
          <p:cNvSpPr txBox="1"/>
          <p:nvPr>
            <p:ph idx="2" type="title"/>
          </p:nvPr>
        </p:nvSpPr>
        <p:spPr>
          <a:xfrm>
            <a:off x="9423700" y="4578798"/>
            <a:ext cx="65232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40"/>
          <p:cNvSpPr txBox="1"/>
          <p:nvPr>
            <p:ph idx="1" type="subTitle"/>
          </p:nvPr>
        </p:nvSpPr>
        <p:spPr>
          <a:xfrm>
            <a:off x="1426500" y="5453476"/>
            <a:ext cx="6523200" cy="24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7" name="Google Shape;277;p40"/>
          <p:cNvSpPr txBox="1"/>
          <p:nvPr>
            <p:ph idx="3" type="subTitle"/>
          </p:nvPr>
        </p:nvSpPr>
        <p:spPr>
          <a:xfrm>
            <a:off x="10338148" y="5453480"/>
            <a:ext cx="6523200" cy="24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8" name="Google Shape;278;p40"/>
          <p:cNvSpPr/>
          <p:nvPr/>
        </p:nvSpPr>
        <p:spPr>
          <a:xfrm rot="10800000">
            <a:off x="200" y="8700"/>
            <a:ext cx="352200" cy="282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0"/>
          <p:cNvSpPr txBox="1"/>
          <p:nvPr>
            <p:ph idx="4" type="title"/>
          </p:nvPr>
        </p:nvSpPr>
        <p:spPr>
          <a:xfrm>
            <a:off x="3206900" y="2381902"/>
            <a:ext cx="11870400" cy="14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280" name="Google Shape;280;p40"/>
          <p:cNvSpPr/>
          <p:nvPr/>
        </p:nvSpPr>
        <p:spPr>
          <a:xfrm>
            <a:off x="17949200" y="3729600"/>
            <a:ext cx="352200" cy="282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/>
          <p:nvPr/>
        </p:nvSpPr>
        <p:spPr>
          <a:xfrm rot="5400000">
            <a:off x="8974700" y="951150"/>
            <a:ext cx="352200" cy="1830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5548150" y="975550"/>
            <a:ext cx="74160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285" name="Google Shape;285;p41"/>
          <p:cNvSpPr txBox="1"/>
          <p:nvPr>
            <p:ph idx="2" type="title"/>
          </p:nvPr>
        </p:nvSpPr>
        <p:spPr>
          <a:xfrm>
            <a:off x="1930300" y="4254200"/>
            <a:ext cx="4059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41"/>
          <p:cNvSpPr txBox="1"/>
          <p:nvPr>
            <p:ph idx="1" type="subTitle"/>
          </p:nvPr>
        </p:nvSpPr>
        <p:spPr>
          <a:xfrm>
            <a:off x="2090818" y="4842328"/>
            <a:ext cx="3738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7" name="Google Shape;287;p41"/>
          <p:cNvSpPr txBox="1"/>
          <p:nvPr>
            <p:ph idx="3" type="title"/>
          </p:nvPr>
        </p:nvSpPr>
        <p:spPr>
          <a:xfrm>
            <a:off x="7114888" y="4254200"/>
            <a:ext cx="4059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41"/>
          <p:cNvSpPr txBox="1"/>
          <p:nvPr>
            <p:ph idx="4" type="subTitle"/>
          </p:nvPr>
        </p:nvSpPr>
        <p:spPr>
          <a:xfrm>
            <a:off x="7275464" y="4842330"/>
            <a:ext cx="3738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9" name="Google Shape;289;p41"/>
          <p:cNvSpPr txBox="1"/>
          <p:nvPr>
            <p:ph idx="5" type="title"/>
          </p:nvPr>
        </p:nvSpPr>
        <p:spPr>
          <a:xfrm>
            <a:off x="12299600" y="4254200"/>
            <a:ext cx="4059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0" name="Google Shape;290;p41"/>
          <p:cNvSpPr txBox="1"/>
          <p:nvPr>
            <p:ph idx="6" type="subTitle"/>
          </p:nvPr>
        </p:nvSpPr>
        <p:spPr>
          <a:xfrm>
            <a:off x="12460140" y="4842330"/>
            <a:ext cx="3738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" name="Google Shape;291;p41"/>
          <p:cNvSpPr txBox="1"/>
          <p:nvPr>
            <p:ph idx="7" type="title"/>
          </p:nvPr>
        </p:nvSpPr>
        <p:spPr>
          <a:xfrm>
            <a:off x="1930300" y="7383350"/>
            <a:ext cx="4059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2" name="Google Shape;292;p41"/>
          <p:cNvSpPr txBox="1"/>
          <p:nvPr>
            <p:ph idx="8" type="subTitle"/>
          </p:nvPr>
        </p:nvSpPr>
        <p:spPr>
          <a:xfrm>
            <a:off x="2090818" y="7971474"/>
            <a:ext cx="3738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3" name="Google Shape;293;p41"/>
          <p:cNvSpPr txBox="1"/>
          <p:nvPr>
            <p:ph idx="9" type="title"/>
          </p:nvPr>
        </p:nvSpPr>
        <p:spPr>
          <a:xfrm>
            <a:off x="7114888" y="7383352"/>
            <a:ext cx="4059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4" name="Google Shape;294;p41"/>
          <p:cNvSpPr txBox="1"/>
          <p:nvPr>
            <p:ph idx="13" type="subTitle"/>
          </p:nvPr>
        </p:nvSpPr>
        <p:spPr>
          <a:xfrm>
            <a:off x="7275464" y="7971476"/>
            <a:ext cx="3738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5" name="Google Shape;295;p41"/>
          <p:cNvSpPr txBox="1"/>
          <p:nvPr>
            <p:ph idx="14" type="title"/>
          </p:nvPr>
        </p:nvSpPr>
        <p:spPr>
          <a:xfrm>
            <a:off x="12299600" y="7383352"/>
            <a:ext cx="4059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6" name="Google Shape;296;p41"/>
          <p:cNvSpPr txBox="1"/>
          <p:nvPr>
            <p:ph idx="15" type="subTitle"/>
          </p:nvPr>
        </p:nvSpPr>
        <p:spPr>
          <a:xfrm>
            <a:off x="12460140" y="7971476"/>
            <a:ext cx="3738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7" name="Google Shape;297;p41"/>
          <p:cNvSpPr/>
          <p:nvPr/>
        </p:nvSpPr>
        <p:spPr>
          <a:xfrm>
            <a:off x="17958250" y="0"/>
            <a:ext cx="352200" cy="886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1"/>
          <p:cNvSpPr/>
          <p:nvPr/>
        </p:nvSpPr>
        <p:spPr>
          <a:xfrm>
            <a:off x="-9818" y="1422600"/>
            <a:ext cx="352200" cy="886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1"/>
          <p:cNvSpPr txBox="1"/>
          <p:nvPr>
            <p:ph idx="16" type="title"/>
          </p:nvPr>
        </p:nvSpPr>
        <p:spPr>
          <a:xfrm>
            <a:off x="2754512" y="3275206"/>
            <a:ext cx="2410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41"/>
          <p:cNvSpPr txBox="1"/>
          <p:nvPr>
            <p:ph idx="17" type="title"/>
          </p:nvPr>
        </p:nvSpPr>
        <p:spPr>
          <a:xfrm>
            <a:off x="7939128" y="3275206"/>
            <a:ext cx="2410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1" name="Google Shape;301;p41"/>
          <p:cNvSpPr txBox="1"/>
          <p:nvPr>
            <p:ph idx="18" type="title"/>
          </p:nvPr>
        </p:nvSpPr>
        <p:spPr>
          <a:xfrm>
            <a:off x="13123842" y="3275206"/>
            <a:ext cx="2410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2" name="Google Shape;302;p41"/>
          <p:cNvSpPr txBox="1"/>
          <p:nvPr>
            <p:ph idx="19" type="title"/>
          </p:nvPr>
        </p:nvSpPr>
        <p:spPr>
          <a:xfrm>
            <a:off x="2754512" y="6402150"/>
            <a:ext cx="2410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3" name="Google Shape;303;p41"/>
          <p:cNvSpPr txBox="1"/>
          <p:nvPr>
            <p:ph idx="20" type="title"/>
          </p:nvPr>
        </p:nvSpPr>
        <p:spPr>
          <a:xfrm>
            <a:off x="7939128" y="6402152"/>
            <a:ext cx="2410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4" name="Google Shape;304;p41"/>
          <p:cNvSpPr txBox="1"/>
          <p:nvPr>
            <p:ph idx="21" type="title"/>
          </p:nvPr>
        </p:nvSpPr>
        <p:spPr>
          <a:xfrm>
            <a:off x="13123842" y="6402152"/>
            <a:ext cx="2410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5" name="Google Shape;305;p4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3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/>
          <p:nvPr/>
        </p:nvSpPr>
        <p:spPr>
          <a:xfrm>
            <a:off x="-14696" y="4301346"/>
            <a:ext cx="352200" cy="37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2"/>
          <p:cNvSpPr/>
          <p:nvPr/>
        </p:nvSpPr>
        <p:spPr>
          <a:xfrm rot="10800000">
            <a:off x="17935800" y="0"/>
            <a:ext cx="352200" cy="37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2"/>
          <p:cNvSpPr txBox="1"/>
          <p:nvPr>
            <p:ph type="title"/>
          </p:nvPr>
        </p:nvSpPr>
        <p:spPr>
          <a:xfrm>
            <a:off x="1443100" y="975550"/>
            <a:ext cx="5399400" cy="14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10" name="Google Shape;310;p42"/>
          <p:cNvSpPr txBox="1"/>
          <p:nvPr>
            <p:ph idx="2" type="title"/>
          </p:nvPr>
        </p:nvSpPr>
        <p:spPr>
          <a:xfrm>
            <a:off x="1198200" y="2982340"/>
            <a:ext cx="58890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11" name="Google Shape;311;p42"/>
          <p:cNvSpPr txBox="1"/>
          <p:nvPr>
            <p:ph idx="3" type="title"/>
          </p:nvPr>
        </p:nvSpPr>
        <p:spPr>
          <a:xfrm>
            <a:off x="1198216" y="5308248"/>
            <a:ext cx="58890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12" name="Google Shape;312;p42"/>
          <p:cNvSpPr txBox="1"/>
          <p:nvPr>
            <p:ph idx="1" type="subTitle"/>
          </p:nvPr>
        </p:nvSpPr>
        <p:spPr>
          <a:xfrm>
            <a:off x="1889700" y="3754160"/>
            <a:ext cx="4506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3" name="Google Shape;313;p42"/>
          <p:cNvSpPr txBox="1"/>
          <p:nvPr>
            <p:ph idx="4" type="subTitle"/>
          </p:nvPr>
        </p:nvSpPr>
        <p:spPr>
          <a:xfrm>
            <a:off x="1889688" y="6080068"/>
            <a:ext cx="45060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/>
          <p:nvPr/>
        </p:nvSpPr>
        <p:spPr>
          <a:xfrm rot="-5400000">
            <a:off x="16077600" y="-1858200"/>
            <a:ext cx="352200" cy="406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0" y="8852400"/>
            <a:ext cx="352200" cy="143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3"/>
          <p:cNvSpPr/>
          <p:nvPr/>
        </p:nvSpPr>
        <p:spPr>
          <a:xfrm>
            <a:off x="17935600" y="8855250"/>
            <a:ext cx="352200" cy="143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3"/>
          <p:cNvSpPr txBox="1"/>
          <p:nvPr>
            <p:ph type="title"/>
          </p:nvPr>
        </p:nvSpPr>
        <p:spPr>
          <a:xfrm>
            <a:off x="1199656" y="975550"/>
            <a:ext cx="12790200" cy="14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20" name="Google Shape;320;p43"/>
          <p:cNvSpPr txBox="1"/>
          <p:nvPr>
            <p:ph idx="1" type="subTitle"/>
          </p:nvPr>
        </p:nvSpPr>
        <p:spPr>
          <a:xfrm>
            <a:off x="1937800" y="7735906"/>
            <a:ext cx="43470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1" name="Google Shape;321;p43"/>
          <p:cNvSpPr txBox="1"/>
          <p:nvPr>
            <p:ph idx="2" type="subTitle"/>
          </p:nvPr>
        </p:nvSpPr>
        <p:spPr>
          <a:xfrm>
            <a:off x="6970422" y="7735906"/>
            <a:ext cx="43470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2" name="Google Shape;322;p43"/>
          <p:cNvSpPr txBox="1"/>
          <p:nvPr>
            <p:ph idx="3" type="subTitle"/>
          </p:nvPr>
        </p:nvSpPr>
        <p:spPr>
          <a:xfrm>
            <a:off x="12054544" y="7735906"/>
            <a:ext cx="43470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3" name="Google Shape;323;p43"/>
          <p:cNvSpPr txBox="1"/>
          <p:nvPr>
            <p:ph idx="4" type="title"/>
          </p:nvPr>
        </p:nvSpPr>
        <p:spPr>
          <a:xfrm>
            <a:off x="2693800" y="6456452"/>
            <a:ext cx="28350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43"/>
          <p:cNvSpPr txBox="1"/>
          <p:nvPr>
            <p:ph idx="5" type="title"/>
          </p:nvPr>
        </p:nvSpPr>
        <p:spPr>
          <a:xfrm>
            <a:off x="7726500" y="6456452"/>
            <a:ext cx="28350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43"/>
          <p:cNvSpPr txBox="1"/>
          <p:nvPr>
            <p:ph idx="6" type="title"/>
          </p:nvPr>
        </p:nvSpPr>
        <p:spPr>
          <a:xfrm>
            <a:off x="12759200" y="6449502"/>
            <a:ext cx="28350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2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type="title"/>
          </p:nvPr>
        </p:nvSpPr>
        <p:spPr>
          <a:xfrm>
            <a:off x="2964400" y="975550"/>
            <a:ext cx="141216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29" name="Google Shape;329;p44"/>
          <p:cNvSpPr/>
          <p:nvPr/>
        </p:nvSpPr>
        <p:spPr>
          <a:xfrm>
            <a:off x="0" y="0"/>
            <a:ext cx="352200" cy="38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4"/>
          <p:cNvSpPr/>
          <p:nvPr/>
        </p:nvSpPr>
        <p:spPr>
          <a:xfrm>
            <a:off x="17940700" y="8852150"/>
            <a:ext cx="352200" cy="143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 flipH="1">
            <a:off x="1215645" y="975550"/>
            <a:ext cx="141384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34" name="Google Shape;334;p45"/>
          <p:cNvSpPr/>
          <p:nvPr/>
        </p:nvSpPr>
        <p:spPr>
          <a:xfrm>
            <a:off x="17935800" y="0"/>
            <a:ext cx="352200" cy="38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-24" y="8855250"/>
            <a:ext cx="352200" cy="143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2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 flipH="1">
            <a:off x="1783800" y="1081784"/>
            <a:ext cx="14714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39" name="Google Shape;339;p46"/>
          <p:cNvSpPr/>
          <p:nvPr/>
        </p:nvSpPr>
        <p:spPr>
          <a:xfrm>
            <a:off x="17935800" y="-18"/>
            <a:ext cx="352200" cy="53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6"/>
          <p:cNvSpPr/>
          <p:nvPr/>
        </p:nvSpPr>
        <p:spPr>
          <a:xfrm rot="5400000">
            <a:off x="3681600" y="6253200"/>
            <a:ext cx="352200" cy="771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SECTION_TITLE_AND_DESCRIPTION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11726150" y="1184100"/>
            <a:ext cx="42210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4" name="Google Shape;344;p47"/>
          <p:cNvSpPr txBox="1"/>
          <p:nvPr>
            <p:ph idx="1" type="subTitle"/>
          </p:nvPr>
        </p:nvSpPr>
        <p:spPr>
          <a:xfrm>
            <a:off x="11726150" y="1967480"/>
            <a:ext cx="42210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5" name="Google Shape;345;p47"/>
          <p:cNvSpPr txBox="1"/>
          <p:nvPr>
            <p:ph idx="2" type="title"/>
          </p:nvPr>
        </p:nvSpPr>
        <p:spPr>
          <a:xfrm>
            <a:off x="11726152" y="4099642"/>
            <a:ext cx="42210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6" name="Google Shape;346;p47"/>
          <p:cNvSpPr txBox="1"/>
          <p:nvPr>
            <p:ph idx="3" type="subTitle"/>
          </p:nvPr>
        </p:nvSpPr>
        <p:spPr>
          <a:xfrm>
            <a:off x="11726150" y="4883022"/>
            <a:ext cx="42210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7" name="Google Shape;347;p47"/>
          <p:cNvSpPr txBox="1"/>
          <p:nvPr>
            <p:ph idx="4" type="title"/>
          </p:nvPr>
        </p:nvSpPr>
        <p:spPr>
          <a:xfrm>
            <a:off x="11726152" y="7015140"/>
            <a:ext cx="42210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8" name="Google Shape;348;p47"/>
          <p:cNvSpPr txBox="1"/>
          <p:nvPr>
            <p:ph idx="5" type="subTitle"/>
          </p:nvPr>
        </p:nvSpPr>
        <p:spPr>
          <a:xfrm>
            <a:off x="11726150" y="7798520"/>
            <a:ext cx="42210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9" name="Google Shape;349;p47"/>
          <p:cNvSpPr txBox="1"/>
          <p:nvPr>
            <p:ph idx="6" type="title"/>
          </p:nvPr>
        </p:nvSpPr>
        <p:spPr>
          <a:xfrm>
            <a:off x="2193300" y="1929372"/>
            <a:ext cx="64848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50" name="Google Shape;350;p47"/>
          <p:cNvSpPr/>
          <p:nvPr/>
        </p:nvSpPr>
        <p:spPr>
          <a:xfrm rot="5400000">
            <a:off x="4394900" y="-4394700"/>
            <a:ext cx="346800" cy="913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7"/>
          <p:cNvSpPr/>
          <p:nvPr/>
        </p:nvSpPr>
        <p:spPr>
          <a:xfrm>
            <a:off x="17935800" y="-6600"/>
            <a:ext cx="352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1">
  <p:cSld name="CUSTOM_4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10108500" y="2954450"/>
            <a:ext cx="6753600" cy="21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55" name="Google Shape;355;p48"/>
          <p:cNvSpPr txBox="1"/>
          <p:nvPr>
            <p:ph idx="1" type="subTitle"/>
          </p:nvPr>
        </p:nvSpPr>
        <p:spPr>
          <a:xfrm>
            <a:off x="10598550" y="4954850"/>
            <a:ext cx="5733600" cy="23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56" name="Google Shape;356;p48"/>
          <p:cNvSpPr/>
          <p:nvPr/>
        </p:nvSpPr>
        <p:spPr>
          <a:xfrm rot="-5400000">
            <a:off x="8971450" y="-8958900"/>
            <a:ext cx="352200" cy="18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8"/>
          <p:cNvSpPr/>
          <p:nvPr/>
        </p:nvSpPr>
        <p:spPr>
          <a:xfrm>
            <a:off x="17944800" y="7308050"/>
            <a:ext cx="352200" cy="298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/>
          <p:nvPr/>
        </p:nvSpPr>
        <p:spPr>
          <a:xfrm>
            <a:off x="4059308" y="7175504"/>
            <a:ext cx="16154" cy="24229"/>
          </a:xfrm>
          <a:custGeom>
            <a:rect b="b" l="l" r="r" t="t"/>
            <a:pathLst>
              <a:path extrusionOk="0" h="303" w="202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9"/>
          <p:cNvSpPr txBox="1"/>
          <p:nvPr>
            <p:ph type="ctrTitle"/>
          </p:nvPr>
        </p:nvSpPr>
        <p:spPr>
          <a:xfrm>
            <a:off x="9144000" y="917050"/>
            <a:ext cx="79422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Concert One"/>
              <a:buNone/>
              <a:defRPr sz="80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362" name="Google Shape;362;p49"/>
          <p:cNvSpPr txBox="1"/>
          <p:nvPr>
            <p:ph idx="1" type="subTitle"/>
          </p:nvPr>
        </p:nvSpPr>
        <p:spPr>
          <a:xfrm>
            <a:off x="9144000" y="2743450"/>
            <a:ext cx="7942200" cy="2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3" name="Google Shape;363;p49"/>
          <p:cNvSpPr txBox="1"/>
          <p:nvPr/>
        </p:nvSpPr>
        <p:spPr>
          <a:xfrm>
            <a:off x="9144000" y="7047350"/>
            <a:ext cx="79422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i="0" lang="en-US" sz="2400" u="none" cap="none" strike="noStrike">
                <a:solidFill>
                  <a:schemeClr val="accent3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2400" u="none" cap="none" strike="noStrik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i="0" lang="en-US" sz="2400" u="none" cap="none" strike="noStrike">
                <a:solidFill>
                  <a:schemeClr val="accent3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2400" u="none" cap="none" strike="noStrik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i="0" lang="en-US" sz="2400" u="none" cap="none" strike="noStrike">
                <a:solidFill>
                  <a:schemeClr val="accent3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US" sz="2400" u="none" cap="none" strike="noStrik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illustrations by </a:t>
            </a:r>
            <a:r>
              <a:rPr b="1" i="0" lang="en-US" sz="2400" u="none" cap="none" strike="noStrike">
                <a:solidFill>
                  <a:schemeClr val="accent3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i="0" sz="2400" u="none" cap="none" strike="noStrike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4" name="Google Shape;364;p49"/>
          <p:cNvSpPr/>
          <p:nvPr/>
        </p:nvSpPr>
        <p:spPr>
          <a:xfrm>
            <a:off x="0" y="-6600"/>
            <a:ext cx="352200" cy="260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9"/>
          <p:cNvSpPr/>
          <p:nvPr/>
        </p:nvSpPr>
        <p:spPr>
          <a:xfrm rot="-5400000">
            <a:off x="16077600" y="8076600"/>
            <a:ext cx="352200" cy="406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">
  <p:cSld name="TITLE_AND_TWO_COLUMNS_2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idx="1" type="body"/>
          </p:nvPr>
        </p:nvSpPr>
        <p:spPr>
          <a:xfrm>
            <a:off x="1189600" y="4171270"/>
            <a:ext cx="7776600" cy="50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Char char="●"/>
              <a:defRPr sz="2800"/>
            </a:lvl1pPr>
            <a:lvl2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l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369" name="Google Shape;369;p50"/>
          <p:cNvSpPr txBox="1"/>
          <p:nvPr>
            <p:ph idx="2" type="body"/>
          </p:nvPr>
        </p:nvSpPr>
        <p:spPr>
          <a:xfrm>
            <a:off x="9321700" y="4152700"/>
            <a:ext cx="7776600" cy="50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Char char="●"/>
              <a:defRPr sz="2800"/>
            </a:lvl1pPr>
            <a:lvl2pPr indent="-406400" lvl="1" marL="914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l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370" name="Google Shape;370;p50"/>
          <p:cNvSpPr txBox="1"/>
          <p:nvPr>
            <p:ph type="title"/>
          </p:nvPr>
        </p:nvSpPr>
        <p:spPr>
          <a:xfrm>
            <a:off x="2394250" y="975550"/>
            <a:ext cx="134994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71" name="Google Shape;371;p50"/>
          <p:cNvSpPr/>
          <p:nvPr/>
        </p:nvSpPr>
        <p:spPr>
          <a:xfrm>
            <a:off x="17935800" y="-6600"/>
            <a:ext cx="352200" cy="334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0"/>
          <p:cNvSpPr/>
          <p:nvPr/>
        </p:nvSpPr>
        <p:spPr>
          <a:xfrm rot="5400000">
            <a:off x="16438800" y="8437800"/>
            <a:ext cx="352200" cy="334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0"/>
          <p:cNvSpPr/>
          <p:nvPr/>
        </p:nvSpPr>
        <p:spPr>
          <a:xfrm>
            <a:off x="0" y="6940800"/>
            <a:ext cx="352200" cy="334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cion 1">
  <p:cSld name="CUSTOM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type="title"/>
          </p:nvPr>
        </p:nvSpPr>
        <p:spPr>
          <a:xfrm>
            <a:off x="1426450" y="975550"/>
            <a:ext cx="7717800" cy="235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77" name="Google Shape;377;p51"/>
          <p:cNvSpPr txBox="1"/>
          <p:nvPr>
            <p:ph idx="1" type="subTitle"/>
          </p:nvPr>
        </p:nvSpPr>
        <p:spPr>
          <a:xfrm>
            <a:off x="1198200" y="6503250"/>
            <a:ext cx="61710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8" name="Google Shape;378;p51"/>
          <p:cNvSpPr txBox="1"/>
          <p:nvPr>
            <p:ph idx="2" type="subTitle"/>
          </p:nvPr>
        </p:nvSpPr>
        <p:spPr>
          <a:xfrm>
            <a:off x="1198200" y="4520050"/>
            <a:ext cx="61710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9" name="Google Shape;379;p51"/>
          <p:cNvSpPr/>
          <p:nvPr/>
        </p:nvSpPr>
        <p:spPr>
          <a:xfrm rot="5400000">
            <a:off x="4400350" y="5525550"/>
            <a:ext cx="352200" cy="91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cion 2">
  <p:cSld name="CUSTOM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>
            <p:ph type="title"/>
          </p:nvPr>
        </p:nvSpPr>
        <p:spPr>
          <a:xfrm>
            <a:off x="9144000" y="975550"/>
            <a:ext cx="7717800" cy="235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83" name="Google Shape;383;p52"/>
          <p:cNvSpPr txBox="1"/>
          <p:nvPr>
            <p:ph idx="1" type="subTitle"/>
          </p:nvPr>
        </p:nvSpPr>
        <p:spPr>
          <a:xfrm>
            <a:off x="10914950" y="6503250"/>
            <a:ext cx="61710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4" name="Google Shape;384;p52"/>
          <p:cNvSpPr txBox="1"/>
          <p:nvPr>
            <p:ph idx="2" type="subTitle"/>
          </p:nvPr>
        </p:nvSpPr>
        <p:spPr>
          <a:xfrm>
            <a:off x="10914950" y="4520050"/>
            <a:ext cx="61710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5" name="Google Shape;385;p52"/>
          <p:cNvSpPr/>
          <p:nvPr/>
        </p:nvSpPr>
        <p:spPr>
          <a:xfrm rot="5400000">
            <a:off x="13544100" y="5525550"/>
            <a:ext cx="352200" cy="91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/>
          <p:nvPr/>
        </p:nvSpPr>
        <p:spPr>
          <a:xfrm>
            <a:off x="5645296" y="2821182"/>
            <a:ext cx="21832" cy="13434"/>
          </a:xfrm>
          <a:custGeom>
            <a:rect b="b" l="l" r="r" t="t"/>
            <a:pathLst>
              <a:path extrusionOk="0" h="168" w="273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5"/>
          <p:cNvSpPr/>
          <p:nvPr/>
        </p:nvSpPr>
        <p:spPr>
          <a:xfrm>
            <a:off x="3672858" y="7175504"/>
            <a:ext cx="16154" cy="24229"/>
          </a:xfrm>
          <a:custGeom>
            <a:rect b="b" l="l" r="r" t="t"/>
            <a:pathLst>
              <a:path extrusionOk="0" h="303" w="202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5"/>
          <p:cNvSpPr/>
          <p:nvPr/>
        </p:nvSpPr>
        <p:spPr>
          <a:xfrm>
            <a:off x="6979902" y="5645054"/>
            <a:ext cx="10796" cy="31428"/>
          </a:xfrm>
          <a:custGeom>
            <a:rect b="b" l="l" r="r" t="t"/>
            <a:pathLst>
              <a:path extrusionOk="0" h="393" w="135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5"/>
          <p:cNvSpPr/>
          <p:nvPr/>
        </p:nvSpPr>
        <p:spPr>
          <a:xfrm>
            <a:off x="11809396" y="-363910"/>
            <a:ext cx="18074" cy="19993"/>
          </a:xfrm>
          <a:custGeom>
            <a:rect b="b" l="l" r="r" t="t"/>
            <a:pathLst>
              <a:path extrusionOk="0" h="250" w="226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5"/>
          <p:cNvSpPr txBox="1"/>
          <p:nvPr>
            <p:ph type="ctrTitle"/>
          </p:nvPr>
        </p:nvSpPr>
        <p:spPr>
          <a:xfrm>
            <a:off x="10950654" y="3194076"/>
            <a:ext cx="6193800" cy="282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Concert One"/>
              <a:buNone/>
              <a:defRPr sz="8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399" name="Google Shape;399;p55"/>
          <p:cNvSpPr txBox="1"/>
          <p:nvPr>
            <p:ph idx="1" type="subTitle"/>
          </p:nvPr>
        </p:nvSpPr>
        <p:spPr>
          <a:xfrm>
            <a:off x="11189600" y="5762244"/>
            <a:ext cx="46722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0" name="Google Shape;400;p55"/>
          <p:cNvSpPr/>
          <p:nvPr/>
        </p:nvSpPr>
        <p:spPr>
          <a:xfrm>
            <a:off x="17935800" y="6931650"/>
            <a:ext cx="352200" cy="334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5"/>
          <p:cNvSpPr/>
          <p:nvPr/>
        </p:nvSpPr>
        <p:spPr>
          <a:xfrm rot="-5400000">
            <a:off x="6435304" y="-6450000"/>
            <a:ext cx="352200" cy="132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/>
          <p:nvPr>
            <p:ph type="title"/>
          </p:nvPr>
        </p:nvSpPr>
        <p:spPr>
          <a:xfrm>
            <a:off x="1198200" y="975550"/>
            <a:ext cx="15888000" cy="14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405" name="Google Shape;405;p56"/>
          <p:cNvSpPr/>
          <p:nvPr/>
        </p:nvSpPr>
        <p:spPr>
          <a:xfrm rot="-5400000">
            <a:off x="16595700" y="-1340100"/>
            <a:ext cx="352200" cy="303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6"/>
          <p:cNvSpPr/>
          <p:nvPr/>
        </p:nvSpPr>
        <p:spPr>
          <a:xfrm rot="-5400000">
            <a:off x="1340100" y="8594700"/>
            <a:ext cx="352200" cy="303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type="title"/>
          </p:nvPr>
        </p:nvSpPr>
        <p:spPr>
          <a:xfrm>
            <a:off x="5105200" y="975550"/>
            <a:ext cx="8073600" cy="14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410" name="Google Shape;410;p57"/>
          <p:cNvSpPr/>
          <p:nvPr/>
        </p:nvSpPr>
        <p:spPr>
          <a:xfrm rot="10800000">
            <a:off x="17932200" y="5157450"/>
            <a:ext cx="352200" cy="512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7"/>
          <p:cNvSpPr/>
          <p:nvPr/>
        </p:nvSpPr>
        <p:spPr>
          <a:xfrm rot="10800000">
            <a:off x="0" y="0"/>
            <a:ext cx="352200" cy="323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/>
          <p:nvPr/>
        </p:nvSpPr>
        <p:spPr>
          <a:xfrm rot="5400000">
            <a:off x="4396750" y="-4397100"/>
            <a:ext cx="352200" cy="91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8"/>
          <p:cNvSpPr txBox="1"/>
          <p:nvPr>
            <p:ph type="title"/>
          </p:nvPr>
        </p:nvSpPr>
        <p:spPr>
          <a:xfrm>
            <a:off x="10109400" y="3499800"/>
            <a:ext cx="69570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6" name="Google Shape;416;p58"/>
          <p:cNvSpPr txBox="1"/>
          <p:nvPr>
            <p:ph idx="1" type="subTitle"/>
          </p:nvPr>
        </p:nvSpPr>
        <p:spPr>
          <a:xfrm>
            <a:off x="10109600" y="4934400"/>
            <a:ext cx="69570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17" name="Google Shape;417;p58"/>
          <p:cNvSpPr/>
          <p:nvPr/>
        </p:nvSpPr>
        <p:spPr>
          <a:xfrm>
            <a:off x="17935800" y="9140750"/>
            <a:ext cx="352200" cy="114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59"/>
          <p:cNvSpPr/>
          <p:nvPr/>
        </p:nvSpPr>
        <p:spPr>
          <a:xfrm>
            <a:off x="1535950" y="2454150"/>
            <a:ext cx="15183000" cy="7271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9"/>
          <p:cNvSpPr/>
          <p:nvPr/>
        </p:nvSpPr>
        <p:spPr>
          <a:xfrm>
            <a:off x="1231150" y="2149350"/>
            <a:ext cx="15183000" cy="7271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9"/>
          <p:cNvSpPr/>
          <p:nvPr/>
        </p:nvSpPr>
        <p:spPr>
          <a:xfrm>
            <a:off x="5935500" y="1122550"/>
            <a:ext cx="6417000" cy="194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9"/>
          <p:cNvSpPr/>
          <p:nvPr/>
        </p:nvSpPr>
        <p:spPr>
          <a:xfrm>
            <a:off x="5771250" y="975000"/>
            <a:ext cx="6417000" cy="19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page">
  <p:cSld name="CUSTOM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0"/>
          <p:cNvSpPr/>
          <p:nvPr/>
        </p:nvSpPr>
        <p:spPr>
          <a:xfrm rot="5400000">
            <a:off x="8967900" y="904200"/>
            <a:ext cx="352200" cy="184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0"/>
          <p:cNvSpPr txBox="1"/>
          <p:nvPr>
            <p:ph idx="12" type="sldNum"/>
          </p:nvPr>
        </p:nvSpPr>
        <p:spPr>
          <a:xfrm>
            <a:off x="17190618" y="929085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60"/>
          <p:cNvSpPr txBox="1"/>
          <p:nvPr>
            <p:ph type="title"/>
          </p:nvPr>
        </p:nvSpPr>
        <p:spPr>
          <a:xfrm>
            <a:off x="402100" y="485850"/>
            <a:ext cx="14663400" cy="985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rimson Text"/>
              <a:buNone/>
              <a:defRPr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29" name="Google Shape;429;p60"/>
          <p:cNvSpPr txBox="1"/>
          <p:nvPr/>
        </p:nvSpPr>
        <p:spPr>
          <a:xfrm>
            <a:off x="787450" y="1759200"/>
            <a:ext cx="1725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0" name="Google Shape;430;p60"/>
          <p:cNvSpPr txBox="1"/>
          <p:nvPr/>
        </p:nvSpPr>
        <p:spPr>
          <a:xfrm>
            <a:off x="686900" y="1943450"/>
            <a:ext cx="1725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theme" Target="../theme/theme5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Josefin Sans"/>
              <a:buNone/>
              <a:defRPr b="1" i="0" sz="6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●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○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■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●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○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406400" lvl="5" marL="2743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■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406400" lvl="6" marL="3200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●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406400" lvl="7" marL="3657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○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406400" lvl="8" marL="4114800" marR="0" rtl="0" algn="l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2800"/>
              <a:buFont typeface="Didact Gothic"/>
              <a:buChar char="■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Josefin Sans"/>
              <a:buNone/>
              <a:defRPr b="1" i="0" sz="6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Font typeface="Josefin Sans"/>
              <a:buNone/>
              <a:defRPr b="0" i="0" sz="7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1" name="Google Shape;391;p5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●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○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■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●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○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406400" lvl="5" marL="2743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■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406400" lvl="6" marL="3200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●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406400" lvl="7" marL="3657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Char char="○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406400" lvl="8" marL="4114800" marR="0" rtl="0" algn="l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2800"/>
              <a:buFont typeface="Didact Gothic"/>
              <a:buChar char="■"/>
              <a:defRPr b="0" i="0" sz="2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92" name="Google Shape;392;p5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r">
              <a:buNone/>
              <a:defRPr sz="2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38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26.png"/><Relationship Id="rId6" Type="http://schemas.openxmlformats.org/officeDocument/2006/relationships/hyperlink" Target="http://www.youtube.com/watch?v=8Sei6Xwmxx0" TargetMode="External"/><Relationship Id="rId7" Type="http://schemas.openxmlformats.org/officeDocument/2006/relationships/image" Target="../media/image23.jp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Relationship Id="rId10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5" Type="http://schemas.openxmlformats.org/officeDocument/2006/relationships/image" Target="../media/image51.png"/><Relationship Id="rId6" Type="http://schemas.openxmlformats.org/officeDocument/2006/relationships/image" Target="../media/image59.png"/><Relationship Id="rId7" Type="http://schemas.openxmlformats.org/officeDocument/2006/relationships/image" Target="../media/image43.png"/><Relationship Id="rId8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0.png"/><Relationship Id="rId5" Type="http://schemas.openxmlformats.org/officeDocument/2006/relationships/image" Target="../media/image62.png"/><Relationship Id="rId6" Type="http://schemas.openxmlformats.org/officeDocument/2006/relationships/image" Target="../media/image69.png"/><Relationship Id="rId7" Type="http://schemas.openxmlformats.org/officeDocument/2006/relationships/image" Target="../media/image60.png"/><Relationship Id="rId8" Type="http://schemas.openxmlformats.org/officeDocument/2006/relationships/image" Target="../media/image72.png"/><Relationship Id="rId10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Relationship Id="rId4" Type="http://schemas.openxmlformats.org/officeDocument/2006/relationships/image" Target="../media/image75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9.jpg"/><Relationship Id="rId8" Type="http://schemas.openxmlformats.org/officeDocument/2006/relationships/image" Target="../media/image8.png"/><Relationship Id="rId11" Type="http://schemas.openxmlformats.org/officeDocument/2006/relationships/image" Target="../media/image10.png"/><Relationship Id="rId10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6.png"/><Relationship Id="rId4" Type="http://schemas.openxmlformats.org/officeDocument/2006/relationships/image" Target="../media/image83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png"/><Relationship Id="rId4" Type="http://schemas.openxmlformats.org/officeDocument/2006/relationships/image" Target="../media/image83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7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5" Type="http://schemas.openxmlformats.org/officeDocument/2006/relationships/image" Target="../media/image89.png"/><Relationship Id="rId6" Type="http://schemas.openxmlformats.org/officeDocument/2006/relationships/image" Target="../media/image85.png"/><Relationship Id="rId7" Type="http://schemas.openxmlformats.org/officeDocument/2006/relationships/image" Target="../media/image80.png"/><Relationship Id="rId8" Type="http://schemas.openxmlformats.org/officeDocument/2006/relationships/image" Target="../media/image86.png"/><Relationship Id="rId10" Type="http://schemas.openxmlformats.org/officeDocument/2006/relationships/image" Target="../media/image9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.png"/><Relationship Id="rId8" Type="http://schemas.openxmlformats.org/officeDocument/2006/relationships/image" Target="../media/image1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5" Type="http://schemas.openxmlformats.org/officeDocument/2006/relationships/image" Target="../media/image89.png"/><Relationship Id="rId6" Type="http://schemas.openxmlformats.org/officeDocument/2006/relationships/image" Target="../media/image85.png"/><Relationship Id="rId7" Type="http://schemas.openxmlformats.org/officeDocument/2006/relationships/image" Target="../media/image80.png"/><Relationship Id="rId8" Type="http://schemas.openxmlformats.org/officeDocument/2006/relationships/image" Target="../media/image86.png"/><Relationship Id="rId10" Type="http://schemas.openxmlformats.org/officeDocument/2006/relationships/image" Target="../media/image9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91.png"/><Relationship Id="rId5" Type="http://schemas.openxmlformats.org/officeDocument/2006/relationships/image" Target="../media/image89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96.png"/><Relationship Id="rId10" Type="http://schemas.openxmlformats.org/officeDocument/2006/relationships/image" Target="../media/image9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101.png"/><Relationship Id="rId5" Type="http://schemas.openxmlformats.org/officeDocument/2006/relationships/image" Target="../media/image89.png"/><Relationship Id="rId6" Type="http://schemas.openxmlformats.org/officeDocument/2006/relationships/image" Target="../media/image85.png"/><Relationship Id="rId7" Type="http://schemas.openxmlformats.org/officeDocument/2006/relationships/image" Target="../media/image77.png"/><Relationship Id="rId8" Type="http://schemas.openxmlformats.org/officeDocument/2006/relationships/image" Target="../media/image95.png"/><Relationship Id="rId10" Type="http://schemas.openxmlformats.org/officeDocument/2006/relationships/image" Target="../media/image9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100.png"/><Relationship Id="rId5" Type="http://schemas.openxmlformats.org/officeDocument/2006/relationships/image" Target="../media/image89.png"/><Relationship Id="rId6" Type="http://schemas.openxmlformats.org/officeDocument/2006/relationships/image" Target="../media/image85.png"/><Relationship Id="rId7" Type="http://schemas.openxmlformats.org/officeDocument/2006/relationships/image" Target="../media/image79.png"/><Relationship Id="rId8" Type="http://schemas.openxmlformats.org/officeDocument/2006/relationships/image" Target="../media/image102.png"/><Relationship Id="rId10" Type="http://schemas.openxmlformats.org/officeDocument/2006/relationships/image" Target="../media/image9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/>
        </p:nvSpPr>
        <p:spPr>
          <a:xfrm>
            <a:off x="11340000" y="7660475"/>
            <a:ext cx="7474800" cy="30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Yi-Yun Hsieh (謝宜芸)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Advising Professor:  Min-Chun Hu (胡敏君 教授)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National Tsing Hua University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pic>
        <p:nvPicPr>
          <p:cNvPr id="439" name="Google Shape;4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01" y="8027051"/>
            <a:ext cx="2111125" cy="21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012" y="8247037"/>
            <a:ext cx="5522875" cy="16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2"/>
          <p:cNvSpPr txBox="1"/>
          <p:nvPr/>
        </p:nvSpPr>
        <p:spPr>
          <a:xfrm>
            <a:off x="0" y="2241625"/>
            <a:ext cx="18288000" cy="51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accent2"/>
                </a:solidFill>
                <a:latin typeface="Crimson Text"/>
                <a:ea typeface="Crimson Text"/>
                <a:cs typeface="Crimson Text"/>
                <a:sym typeface="Crimson Text"/>
              </a:rPr>
              <a:t>Active Learning for 3D Human Pose Estimation:</a:t>
            </a:r>
            <a:endParaRPr b="1" sz="5200">
              <a:solidFill>
                <a:schemeClr val="accent2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accent2"/>
                </a:solidFill>
                <a:latin typeface="Crimson Text"/>
                <a:ea typeface="Crimson Text"/>
                <a:cs typeface="Crimson Text"/>
                <a:sym typeface="Crimson Text"/>
              </a:rPr>
              <a:t>Combining the Strategies of Uncertainty and Diversity</a:t>
            </a:r>
            <a:endParaRPr b="1" sz="4600">
              <a:solidFill>
                <a:schemeClr val="accent2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accent2"/>
                </a:solidFill>
                <a:latin typeface="Crimson Text"/>
                <a:ea typeface="Crimson Text"/>
                <a:cs typeface="Crimson Text"/>
                <a:sym typeface="Crimson Text"/>
              </a:rPr>
              <a:t>主動學習機制應用於三維人體骨架預測: </a:t>
            </a:r>
            <a:endParaRPr b="1" sz="4600">
              <a:solidFill>
                <a:schemeClr val="accent2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accent2"/>
                </a:solidFill>
                <a:latin typeface="Crimson Text"/>
                <a:ea typeface="Crimson Text"/>
                <a:cs typeface="Crimson Text"/>
                <a:sym typeface="Crimson Text"/>
              </a:rPr>
              <a:t>結合不確定性與多樣性策略</a:t>
            </a:r>
            <a:endParaRPr b="1" sz="4600">
              <a:solidFill>
                <a:schemeClr val="accent2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6" name="Google Shape;636;p71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Motivation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Active learning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7" name="Google Shape;637;p71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71"/>
          <p:cNvPicPr preferRelativeResize="0"/>
          <p:nvPr/>
        </p:nvPicPr>
        <p:blipFill rotWithShape="1">
          <a:blip r:embed="rId3">
            <a:alphaModFix amt="69000"/>
          </a:blip>
          <a:srcRect b="0" l="0" r="0" t="0"/>
          <a:stretch/>
        </p:blipFill>
        <p:spPr>
          <a:xfrm>
            <a:off x="19384675" y="2215371"/>
            <a:ext cx="6534850" cy="6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1"/>
          <p:cNvSpPr txBox="1"/>
          <p:nvPr/>
        </p:nvSpPr>
        <p:spPr>
          <a:xfrm>
            <a:off x="19137440" y="5164406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8" u="none" cap="none" strike="noStrike">
                <a:solidFill>
                  <a:srgbClr val="042B60"/>
                </a:solidFill>
                <a:latin typeface="Arial"/>
                <a:ea typeface="Arial"/>
                <a:cs typeface="Arial"/>
                <a:sym typeface="Arial"/>
              </a:rPr>
              <a:t>Data 1</a:t>
            </a:r>
            <a:endParaRPr/>
          </a:p>
        </p:txBody>
      </p:sp>
      <p:sp>
        <p:nvSpPr>
          <p:cNvPr id="640" name="Google Shape;640;p71"/>
          <p:cNvSpPr txBox="1"/>
          <p:nvPr/>
        </p:nvSpPr>
        <p:spPr>
          <a:xfrm>
            <a:off x="21998509" y="5164406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48" u="none" cap="none" strike="noStrike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Data 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1" name="Google Shape;641;p71"/>
          <p:cNvSpPr txBox="1"/>
          <p:nvPr/>
        </p:nvSpPr>
        <p:spPr>
          <a:xfrm>
            <a:off x="21998509" y="8015358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Select the data</a:t>
            </a:r>
            <a:endParaRPr/>
          </a:p>
        </p:txBody>
      </p:sp>
      <p:sp>
        <p:nvSpPr>
          <p:cNvPr id="642" name="Google Shape;642;p71"/>
          <p:cNvSpPr txBox="1"/>
          <p:nvPr/>
        </p:nvSpPr>
        <p:spPr>
          <a:xfrm>
            <a:off x="19137440" y="8015358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Train the models</a:t>
            </a:r>
            <a:endParaRPr/>
          </a:p>
        </p:txBody>
      </p:sp>
      <p:sp>
        <p:nvSpPr>
          <p:cNvPr id="643" name="Google Shape;643;p71"/>
          <p:cNvSpPr txBox="1"/>
          <p:nvPr>
            <p:ph idx="4294967295" type="subTitle"/>
          </p:nvPr>
        </p:nvSpPr>
        <p:spPr>
          <a:xfrm>
            <a:off x="710850" y="1764750"/>
            <a:ext cx="17398200" cy="8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Goal </a:t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Query the most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informative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</a:t>
            </a:r>
            <a:r>
              <a:rPr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useful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unlabeled data to annotate.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Annotated dataset begins with small and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iteratively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grows in size.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Higher accuracy with less data annotation.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Criteria</a:t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Uncertainty</a:t>
            </a:r>
            <a:endParaRPr b="1" sz="2400">
              <a:solidFill>
                <a:srgbClr val="99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2" marL="2743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■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Select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 uncertainty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data points.</a:t>
            </a:r>
            <a:endParaRPr sz="2400">
              <a:solidFill>
                <a:srgbClr val="99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2" marL="2743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■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example, data with high entropy.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4" name="Google Shape;644;p71"/>
          <p:cNvPicPr preferRelativeResize="0"/>
          <p:nvPr/>
        </p:nvPicPr>
        <p:blipFill rotWithShape="1">
          <a:blip r:embed="rId3">
            <a:alphaModFix amt="69000"/>
          </a:blip>
          <a:srcRect b="0" l="0" r="0" t="0"/>
          <a:stretch/>
        </p:blipFill>
        <p:spPr>
          <a:xfrm>
            <a:off x="20345400" y="1101077"/>
            <a:ext cx="4810700" cy="489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1"/>
          <p:cNvPicPr preferRelativeResize="0"/>
          <p:nvPr/>
        </p:nvPicPr>
        <p:blipFill rotWithShape="1">
          <a:blip r:embed="rId4">
            <a:alphaModFix amt="69000"/>
          </a:blip>
          <a:srcRect b="0" l="0" r="0" t="0"/>
          <a:stretch/>
        </p:blipFill>
        <p:spPr>
          <a:xfrm>
            <a:off x="20664375" y="864225"/>
            <a:ext cx="4810700" cy="489272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1"/>
          <p:cNvSpPr txBox="1"/>
          <p:nvPr/>
        </p:nvSpPr>
        <p:spPr>
          <a:xfrm>
            <a:off x="20806365" y="1836794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8" u="none" cap="none" strike="noStrike">
                <a:solidFill>
                  <a:srgbClr val="042B60"/>
                </a:solidFill>
                <a:latin typeface="Arial"/>
                <a:ea typeface="Arial"/>
                <a:cs typeface="Arial"/>
                <a:sym typeface="Arial"/>
              </a:rPr>
              <a:t>Data 1</a:t>
            </a:r>
            <a:endParaRPr/>
          </a:p>
        </p:txBody>
      </p:sp>
      <p:sp>
        <p:nvSpPr>
          <p:cNvPr id="647" name="Google Shape;647;p71"/>
          <p:cNvSpPr txBox="1"/>
          <p:nvPr/>
        </p:nvSpPr>
        <p:spPr>
          <a:xfrm>
            <a:off x="23667434" y="1836794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48" u="none" cap="none" strike="noStrike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Data 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8" name="Google Shape;648;p71"/>
          <p:cNvSpPr txBox="1"/>
          <p:nvPr/>
        </p:nvSpPr>
        <p:spPr>
          <a:xfrm>
            <a:off x="23667434" y="4687746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Select the data</a:t>
            </a:r>
            <a:endParaRPr/>
          </a:p>
        </p:txBody>
      </p:sp>
      <p:sp>
        <p:nvSpPr>
          <p:cNvPr id="649" name="Google Shape;649;p71"/>
          <p:cNvSpPr txBox="1"/>
          <p:nvPr/>
        </p:nvSpPr>
        <p:spPr>
          <a:xfrm>
            <a:off x="20806365" y="4687746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Train the models</a:t>
            </a:r>
            <a:endParaRPr/>
          </a:p>
        </p:txBody>
      </p:sp>
      <p:pic>
        <p:nvPicPr>
          <p:cNvPr id="650" name="Google Shape;65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6700" y="4531490"/>
            <a:ext cx="7868099" cy="433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84675" y="237487"/>
            <a:ext cx="4118901" cy="2832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71"/>
          <p:cNvGrpSpPr/>
          <p:nvPr/>
        </p:nvGrpSpPr>
        <p:grpSpPr>
          <a:xfrm>
            <a:off x="12886175" y="1272388"/>
            <a:ext cx="5401825" cy="5119075"/>
            <a:chOff x="12950800" y="440075"/>
            <a:chExt cx="5401825" cy="5119075"/>
          </a:xfrm>
        </p:grpSpPr>
        <p:pic>
          <p:nvPicPr>
            <p:cNvPr id="653" name="Google Shape;653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950811" y="1101075"/>
              <a:ext cx="4399989" cy="34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4" name="Google Shape;654;p71"/>
            <p:cNvSpPr txBox="1"/>
            <p:nvPr/>
          </p:nvSpPr>
          <p:spPr>
            <a:xfrm>
              <a:off x="12950800" y="4727850"/>
              <a:ext cx="5083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Yellow data tends to </a:t>
              </a:r>
              <a:r>
                <a:rPr b="1" lang="en-US" sz="2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predict wrongly </a:t>
              </a:r>
              <a:r>
                <a:rPr lang="en-US" sz="2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from the model.</a:t>
              </a:r>
              <a:endParaRPr sz="2100">
                <a:solidFill>
                  <a:srgbClr val="F1C23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5" name="Google Shape;655;p71"/>
            <p:cNvSpPr txBox="1"/>
            <p:nvPr/>
          </p:nvSpPr>
          <p:spPr>
            <a:xfrm>
              <a:off x="14751125" y="440075"/>
              <a:ext cx="3601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DM Sans"/>
                  <a:ea typeface="DM Sans"/>
                  <a:cs typeface="DM Sans"/>
                  <a:sym typeface="DM Sans"/>
                </a:rPr>
                <a:t>Decision boundary</a:t>
              </a:r>
              <a:endParaRPr sz="240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1" name="Google Shape;661;p72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Motivation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Active learning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2" name="Google Shape;662;p72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72"/>
          <p:cNvSpPr txBox="1"/>
          <p:nvPr>
            <p:ph idx="4294967295" type="subTitle"/>
          </p:nvPr>
        </p:nvSpPr>
        <p:spPr>
          <a:xfrm>
            <a:off x="729900" y="1726650"/>
            <a:ext cx="17398200" cy="8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Goal </a:t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Query the most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informative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</a:t>
            </a:r>
            <a:r>
              <a:rPr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useful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unlabeled data to annotate.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Annotated dataset begins with small and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iteratively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grows in size.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Higher accuracy with less data annotation.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Criteria</a:t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Uncertainty </a:t>
            </a:r>
            <a:endParaRPr b="1" sz="2400">
              <a:solidFill>
                <a:srgbClr val="99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2" marL="2743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■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Select the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 uncertainty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data points.</a:t>
            </a:r>
            <a:endParaRPr sz="2400">
              <a:solidFill>
                <a:srgbClr val="99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2" marL="2743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■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example, data with high entropy.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</a:t>
            </a:r>
            <a:endParaRPr b="1" sz="2400">
              <a:solidFill>
                <a:srgbClr val="99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2" marL="2743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■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Select the data points that r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epresent the whole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distribution of the unlabeled dataset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2" marL="2743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■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example, the center of clustering.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4" name="Google Shape;664;p72"/>
          <p:cNvSpPr/>
          <p:nvPr/>
        </p:nvSpPr>
        <p:spPr>
          <a:xfrm>
            <a:off x="16994975" y="2545550"/>
            <a:ext cx="792900" cy="114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2"/>
          <p:cNvSpPr/>
          <p:nvPr/>
        </p:nvSpPr>
        <p:spPr>
          <a:xfrm>
            <a:off x="17141925" y="3642725"/>
            <a:ext cx="792900" cy="39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2"/>
          <p:cNvSpPr/>
          <p:nvPr/>
        </p:nvSpPr>
        <p:spPr>
          <a:xfrm rot="2915383">
            <a:off x="17222602" y="3576083"/>
            <a:ext cx="792808" cy="39533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72"/>
          <p:cNvSpPr/>
          <p:nvPr/>
        </p:nvSpPr>
        <p:spPr>
          <a:xfrm rot="5400000">
            <a:off x="16973325" y="5172725"/>
            <a:ext cx="1489500" cy="43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72"/>
          <p:cNvPicPr preferRelativeResize="0"/>
          <p:nvPr/>
        </p:nvPicPr>
        <p:blipFill rotWithShape="1">
          <a:blip r:embed="rId3">
            <a:alphaModFix/>
          </a:blip>
          <a:srcRect b="0" l="3474" r="0" t="0"/>
          <a:stretch/>
        </p:blipFill>
        <p:spPr>
          <a:xfrm>
            <a:off x="12758550" y="2637700"/>
            <a:ext cx="4810700" cy="44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2"/>
          <p:cNvSpPr/>
          <p:nvPr/>
        </p:nvSpPr>
        <p:spPr>
          <a:xfrm>
            <a:off x="16994975" y="2545550"/>
            <a:ext cx="792900" cy="114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2"/>
          <p:cNvSpPr/>
          <p:nvPr/>
        </p:nvSpPr>
        <p:spPr>
          <a:xfrm>
            <a:off x="17141925" y="3642725"/>
            <a:ext cx="792900" cy="39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2"/>
          <p:cNvSpPr/>
          <p:nvPr/>
        </p:nvSpPr>
        <p:spPr>
          <a:xfrm rot="2915383">
            <a:off x="17222602" y="3576083"/>
            <a:ext cx="792808" cy="39533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2"/>
          <p:cNvSpPr/>
          <p:nvPr/>
        </p:nvSpPr>
        <p:spPr>
          <a:xfrm rot="5400000">
            <a:off x="16973325" y="5172725"/>
            <a:ext cx="1489500" cy="43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2"/>
          <p:cNvSpPr/>
          <p:nvPr/>
        </p:nvSpPr>
        <p:spPr>
          <a:xfrm>
            <a:off x="15717250" y="4491000"/>
            <a:ext cx="253800" cy="235800"/>
          </a:xfrm>
          <a:prstGeom prst="ellipse">
            <a:avLst/>
          </a:prstGeom>
          <a:solidFill>
            <a:srgbClr val="FFF2CC"/>
          </a:solidFill>
          <a:ln cap="flat" cmpd="sng" w="2857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72"/>
          <p:cNvSpPr txBox="1"/>
          <p:nvPr/>
        </p:nvSpPr>
        <p:spPr>
          <a:xfrm>
            <a:off x="15717250" y="4408800"/>
            <a:ext cx="3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?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675" name="Google Shape;675;p72"/>
          <p:cNvGrpSpPr/>
          <p:nvPr/>
        </p:nvGrpSpPr>
        <p:grpSpPr>
          <a:xfrm>
            <a:off x="15890450" y="3178575"/>
            <a:ext cx="300000" cy="400200"/>
            <a:chOff x="17787875" y="1754600"/>
            <a:chExt cx="300000" cy="400200"/>
          </a:xfrm>
        </p:grpSpPr>
        <p:sp>
          <p:nvSpPr>
            <p:cNvPr id="676" name="Google Shape;676;p72"/>
            <p:cNvSpPr/>
            <p:nvPr/>
          </p:nvSpPr>
          <p:spPr>
            <a:xfrm>
              <a:off x="17787875" y="1836800"/>
              <a:ext cx="253800" cy="2358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72"/>
            <p:cNvSpPr txBox="1"/>
            <p:nvPr/>
          </p:nvSpPr>
          <p:spPr>
            <a:xfrm>
              <a:off x="17787875" y="1754600"/>
              <a:ext cx="3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Didact Gothic"/>
                  <a:ea typeface="Didact Gothic"/>
                  <a:cs typeface="Didact Gothic"/>
                  <a:sym typeface="Didact Gothic"/>
                </a:rPr>
                <a:t>?</a:t>
              </a:r>
              <a:endParaRPr b="1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678" name="Google Shape;678;p72"/>
          <p:cNvGrpSpPr/>
          <p:nvPr/>
        </p:nvGrpSpPr>
        <p:grpSpPr>
          <a:xfrm>
            <a:off x="13501725" y="4562975"/>
            <a:ext cx="300000" cy="400200"/>
            <a:chOff x="17787875" y="1754600"/>
            <a:chExt cx="300000" cy="400200"/>
          </a:xfrm>
        </p:grpSpPr>
        <p:sp>
          <p:nvSpPr>
            <p:cNvPr id="679" name="Google Shape;679;p72"/>
            <p:cNvSpPr/>
            <p:nvPr/>
          </p:nvSpPr>
          <p:spPr>
            <a:xfrm>
              <a:off x="17787875" y="1836800"/>
              <a:ext cx="253800" cy="2358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2"/>
            <p:cNvSpPr txBox="1"/>
            <p:nvPr/>
          </p:nvSpPr>
          <p:spPr>
            <a:xfrm>
              <a:off x="17787875" y="1754600"/>
              <a:ext cx="3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Didact Gothic"/>
                  <a:ea typeface="Didact Gothic"/>
                  <a:cs typeface="Didact Gothic"/>
                  <a:sym typeface="Didact Gothic"/>
                </a:rPr>
                <a:t>?</a:t>
              </a:r>
              <a:endParaRPr b="1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681" name="Google Shape;681;p72"/>
          <p:cNvGrpSpPr/>
          <p:nvPr/>
        </p:nvGrpSpPr>
        <p:grpSpPr>
          <a:xfrm>
            <a:off x="14535075" y="3324725"/>
            <a:ext cx="300000" cy="400200"/>
            <a:chOff x="17787875" y="1754600"/>
            <a:chExt cx="300000" cy="400200"/>
          </a:xfrm>
        </p:grpSpPr>
        <p:sp>
          <p:nvSpPr>
            <p:cNvPr id="682" name="Google Shape;682;p72"/>
            <p:cNvSpPr/>
            <p:nvPr/>
          </p:nvSpPr>
          <p:spPr>
            <a:xfrm>
              <a:off x="17787875" y="1836800"/>
              <a:ext cx="253800" cy="2358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2"/>
            <p:cNvSpPr txBox="1"/>
            <p:nvPr/>
          </p:nvSpPr>
          <p:spPr>
            <a:xfrm>
              <a:off x="17787875" y="1754600"/>
              <a:ext cx="3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Didact Gothic"/>
                  <a:ea typeface="Didact Gothic"/>
                  <a:cs typeface="Didact Gothic"/>
                  <a:sym typeface="Didact Gothic"/>
                </a:rPr>
                <a:t>?</a:t>
              </a:r>
              <a:endParaRPr b="1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684" name="Google Shape;684;p72"/>
          <p:cNvGrpSpPr/>
          <p:nvPr/>
        </p:nvGrpSpPr>
        <p:grpSpPr>
          <a:xfrm>
            <a:off x="15335175" y="4491000"/>
            <a:ext cx="300000" cy="400200"/>
            <a:chOff x="17787875" y="1754600"/>
            <a:chExt cx="300000" cy="400200"/>
          </a:xfrm>
        </p:grpSpPr>
        <p:sp>
          <p:nvSpPr>
            <p:cNvPr id="685" name="Google Shape;685;p72"/>
            <p:cNvSpPr/>
            <p:nvPr/>
          </p:nvSpPr>
          <p:spPr>
            <a:xfrm>
              <a:off x="17787875" y="1836800"/>
              <a:ext cx="253800" cy="2358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2"/>
            <p:cNvSpPr txBox="1"/>
            <p:nvPr/>
          </p:nvSpPr>
          <p:spPr>
            <a:xfrm>
              <a:off x="17787875" y="1754600"/>
              <a:ext cx="3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Didact Gothic"/>
                  <a:ea typeface="Didact Gothic"/>
                  <a:cs typeface="Didact Gothic"/>
                  <a:sym typeface="Didact Gothic"/>
                </a:rPr>
                <a:t>?</a:t>
              </a:r>
              <a:endParaRPr b="1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687" name="Google Shape;687;p72"/>
          <p:cNvGrpSpPr/>
          <p:nvPr/>
        </p:nvGrpSpPr>
        <p:grpSpPr>
          <a:xfrm>
            <a:off x="15852850" y="5843425"/>
            <a:ext cx="300000" cy="400200"/>
            <a:chOff x="17787875" y="1754600"/>
            <a:chExt cx="300000" cy="400200"/>
          </a:xfrm>
        </p:grpSpPr>
        <p:sp>
          <p:nvSpPr>
            <p:cNvPr id="688" name="Google Shape;688;p72"/>
            <p:cNvSpPr/>
            <p:nvPr/>
          </p:nvSpPr>
          <p:spPr>
            <a:xfrm>
              <a:off x="17787875" y="1836800"/>
              <a:ext cx="253800" cy="2358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2"/>
            <p:cNvSpPr txBox="1"/>
            <p:nvPr/>
          </p:nvSpPr>
          <p:spPr>
            <a:xfrm>
              <a:off x="17787875" y="1754600"/>
              <a:ext cx="3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Didact Gothic"/>
                  <a:ea typeface="Didact Gothic"/>
                  <a:cs typeface="Didact Gothic"/>
                  <a:sym typeface="Didact Gothic"/>
                </a:rPr>
                <a:t>?</a:t>
              </a:r>
              <a:endParaRPr b="1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5" name="Google Shape;695;p73"/>
          <p:cNvSpPr txBox="1"/>
          <p:nvPr>
            <p:ph idx="4294967295" type="subTitle"/>
          </p:nvPr>
        </p:nvSpPr>
        <p:spPr>
          <a:xfrm>
            <a:off x="710850" y="1764750"/>
            <a:ext cx="15684000" cy="7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3D human pose estimation is widely used in many applications.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Gam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Smart surveillance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Sports analysis</a:t>
            </a:r>
            <a:b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3D data collection problems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Limited equipment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Missing markers(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VICON - Replace Missing Marker)</a:t>
            </a:r>
            <a:b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We want to apply active learning method on 3D human pose estimation.</a:t>
            </a:r>
            <a:endParaRPr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Train our 3D pose model with </a:t>
            </a:r>
            <a:r>
              <a:rPr b="1" lang="en-US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small training dataset.</a:t>
            </a:r>
            <a:endParaRPr b="1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need to label </a:t>
            </a: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unnecessary frames.</a:t>
            </a:r>
            <a:endParaRPr b="1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6" name="Google Shape;696;p73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Motivation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7" name="Google Shape;697;p73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8314" y="4583289"/>
            <a:ext cx="3755624" cy="2112682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9" name="Google Shape;69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46425" y="4723075"/>
            <a:ext cx="4378761" cy="2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73"/>
          <p:cNvPicPr preferRelativeResize="0"/>
          <p:nvPr/>
        </p:nvPicPr>
        <p:blipFill rotWithShape="1">
          <a:blip r:embed="rId5">
            <a:alphaModFix/>
          </a:blip>
          <a:srcRect b="61637" l="0" r="0" t="0"/>
          <a:stretch/>
        </p:blipFill>
        <p:spPr>
          <a:xfrm>
            <a:off x="13928300" y="2158925"/>
            <a:ext cx="3755643" cy="2096299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1" name="Google Shape;701;p73"/>
          <p:cNvPicPr preferRelativeResize="0"/>
          <p:nvPr/>
        </p:nvPicPr>
        <p:blipFill rotWithShape="1">
          <a:blip r:embed="rId6">
            <a:alphaModFix/>
          </a:blip>
          <a:srcRect b="0" l="0" r="51493" t="5204"/>
          <a:stretch/>
        </p:blipFill>
        <p:spPr>
          <a:xfrm>
            <a:off x="-2297800" y="553900"/>
            <a:ext cx="2069475" cy="125155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2" name="Google Shape;702;p73"/>
          <p:cNvPicPr preferRelativeResize="0"/>
          <p:nvPr/>
        </p:nvPicPr>
        <p:blipFill rotWithShape="1">
          <a:blip r:embed="rId7">
            <a:alphaModFix/>
          </a:blip>
          <a:srcRect b="-1139" l="0" r="0" t="1140"/>
          <a:stretch/>
        </p:blipFill>
        <p:spPr>
          <a:xfrm>
            <a:off x="-2708487" y="2476807"/>
            <a:ext cx="1634550" cy="1904375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03" name="Google Shape;703;p73"/>
          <p:cNvGrpSpPr/>
          <p:nvPr/>
        </p:nvGrpSpPr>
        <p:grpSpPr>
          <a:xfrm>
            <a:off x="13682712" y="533188"/>
            <a:ext cx="4001250" cy="1293000"/>
            <a:chOff x="9592775" y="2782488"/>
            <a:chExt cx="4001250" cy="1293000"/>
          </a:xfrm>
        </p:grpSpPr>
        <p:pic>
          <p:nvPicPr>
            <p:cNvPr id="704" name="Google Shape;704;p73"/>
            <p:cNvPicPr preferRelativeResize="0"/>
            <p:nvPr/>
          </p:nvPicPr>
          <p:blipFill rotWithShape="1">
            <a:blip r:embed="rId8">
              <a:alphaModFix/>
            </a:blip>
            <a:srcRect b="0" l="0" r="47299" t="0"/>
            <a:stretch/>
          </p:blipFill>
          <p:spPr>
            <a:xfrm>
              <a:off x="9592775" y="2803224"/>
              <a:ext cx="2000619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73"/>
            <p:cNvPicPr preferRelativeResize="0"/>
            <p:nvPr/>
          </p:nvPicPr>
          <p:blipFill rotWithShape="1">
            <a:blip r:embed="rId8">
              <a:alphaModFix/>
            </a:blip>
            <a:srcRect b="0" l="53848" r="0" t="0"/>
            <a:stretch/>
          </p:blipFill>
          <p:spPr>
            <a:xfrm>
              <a:off x="11593400" y="2782488"/>
              <a:ext cx="2000625" cy="1293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1" name="Google Shape;711;p74"/>
          <p:cNvSpPr txBox="1"/>
          <p:nvPr>
            <p:ph idx="4294967295" type="subTitle"/>
          </p:nvPr>
        </p:nvSpPr>
        <p:spPr>
          <a:xfrm>
            <a:off x="710850" y="1764750"/>
            <a:ext cx="15684000" cy="7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3D human pose estimation is widely used in many applications.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Game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Smart surveillance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Sports analysis</a:t>
            </a:r>
            <a:b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3D data collection problems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Limited equipment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Missing markers(VICON - Replace Missing Marker)</a:t>
            </a:r>
            <a:b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We want to apply active learning method on 3D human pose estimation.</a:t>
            </a:r>
            <a:endParaRPr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Train our 3D pose model with </a:t>
            </a:r>
            <a:r>
              <a:rPr b="1" lang="en-US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small training dataset.</a:t>
            </a:r>
            <a:endParaRPr b="1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need to label </a:t>
            </a: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unnecessary frames.</a:t>
            </a:r>
            <a:endParaRPr b="1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2" name="Google Shape;712;p74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Motivation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3" name="Google Shape;713;p74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4" name="Google Shape;71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46425" y="4723075"/>
            <a:ext cx="4378761" cy="2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4"/>
          <p:cNvPicPr preferRelativeResize="0"/>
          <p:nvPr/>
        </p:nvPicPr>
        <p:blipFill rotWithShape="1">
          <a:blip r:embed="rId4">
            <a:alphaModFix/>
          </a:blip>
          <a:srcRect b="0" l="0" r="51493" t="5204"/>
          <a:stretch/>
        </p:blipFill>
        <p:spPr>
          <a:xfrm>
            <a:off x="-2297800" y="553900"/>
            <a:ext cx="2069475" cy="125155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6" name="Google Shape;716;p74"/>
          <p:cNvPicPr preferRelativeResize="0"/>
          <p:nvPr/>
        </p:nvPicPr>
        <p:blipFill rotWithShape="1">
          <a:blip r:embed="rId5">
            <a:alphaModFix/>
          </a:blip>
          <a:srcRect b="-1139" l="0" r="0" t="1140"/>
          <a:stretch/>
        </p:blipFill>
        <p:spPr>
          <a:xfrm>
            <a:off x="-2708487" y="2476807"/>
            <a:ext cx="1634550" cy="1904375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7" name="Google Shape;717;p74" title="VICON missing point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6425" y="2684038"/>
            <a:ext cx="6558575" cy="491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" name="Google Shape;718;p74"/>
          <p:cNvGrpSpPr/>
          <p:nvPr/>
        </p:nvGrpSpPr>
        <p:grpSpPr>
          <a:xfrm>
            <a:off x="13682712" y="533188"/>
            <a:ext cx="4001250" cy="1293000"/>
            <a:chOff x="9592775" y="2782488"/>
            <a:chExt cx="4001250" cy="1293000"/>
          </a:xfrm>
        </p:grpSpPr>
        <p:pic>
          <p:nvPicPr>
            <p:cNvPr id="719" name="Google Shape;719;p74"/>
            <p:cNvPicPr preferRelativeResize="0"/>
            <p:nvPr/>
          </p:nvPicPr>
          <p:blipFill rotWithShape="1">
            <a:blip r:embed="rId8">
              <a:alphaModFix/>
            </a:blip>
            <a:srcRect b="0" l="0" r="47299" t="0"/>
            <a:stretch/>
          </p:blipFill>
          <p:spPr>
            <a:xfrm>
              <a:off x="9592775" y="2803224"/>
              <a:ext cx="2000619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74"/>
            <p:cNvPicPr preferRelativeResize="0"/>
            <p:nvPr/>
          </p:nvPicPr>
          <p:blipFill rotWithShape="1">
            <a:blip r:embed="rId8">
              <a:alphaModFix/>
            </a:blip>
            <a:srcRect b="0" l="53848" r="0" t="0"/>
            <a:stretch/>
          </p:blipFill>
          <p:spPr>
            <a:xfrm>
              <a:off x="11593400" y="2782488"/>
              <a:ext cx="2000625" cy="1293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6" name="Google Shape;726;p75"/>
          <p:cNvSpPr txBox="1"/>
          <p:nvPr>
            <p:ph idx="4294967295" type="subTitle"/>
          </p:nvPr>
        </p:nvSpPr>
        <p:spPr>
          <a:xfrm>
            <a:off x="710850" y="1764750"/>
            <a:ext cx="176316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9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propose an active learning framework for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monocular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3D human pose estimation task.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Combine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uncertainty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diversity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into a hybrid strategy.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Our approach achieves the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best and second-best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performance at different active learning stages.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small number of training dataset with maximize performance.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7" name="Google Shape;727;p75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Goals &amp; Contributions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8" name="Google Shape;728;p75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5"/>
          <p:cNvSpPr txBox="1"/>
          <p:nvPr/>
        </p:nvSpPr>
        <p:spPr>
          <a:xfrm>
            <a:off x="-12920950" y="2032350"/>
            <a:ext cx="12467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Apply our approach on two scenarios </a:t>
            </a:r>
            <a:r>
              <a:rPr b="1" lang="en-US" sz="2400">
                <a:solidFill>
                  <a:srgbClr val="9900FF"/>
                </a:solidFill>
                <a:latin typeface="DM Sans"/>
                <a:ea typeface="DM Sans"/>
                <a:cs typeface="DM Sans"/>
                <a:sym typeface="DM Sans"/>
              </a:rPr>
              <a:t>(這邊的話, 不太清楚定義是什麼)</a:t>
            </a:r>
            <a:endParaRPr b="1" sz="2400">
              <a:solidFill>
                <a:srgbClr val="99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Scenario A observes the improvement of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active learning in 3D pose model.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Scenario B investigates into real world issues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-609600" lvl="2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■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Add new dataset based on existing public dataset.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-609600" lvl="2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■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The improvement of active learning in 2D and 3D pose models.</a:t>
            </a:r>
            <a:endParaRPr/>
          </a:p>
        </p:txBody>
      </p:sp>
      <p:pic>
        <p:nvPicPr>
          <p:cNvPr id="730" name="Google Shape;7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899" y="5654200"/>
            <a:ext cx="11835501" cy="43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588" y="4903925"/>
            <a:ext cx="13895976" cy="50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6"/>
          <p:cNvSpPr txBox="1"/>
          <p:nvPr/>
        </p:nvSpPr>
        <p:spPr>
          <a:xfrm>
            <a:off x="9679430" y="4272300"/>
            <a:ext cx="68031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Uncertainty-based method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Diversity-based method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Summary of Related Work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7" name="Google Shape;737;p76"/>
          <p:cNvSpPr/>
          <p:nvPr/>
        </p:nvSpPr>
        <p:spPr>
          <a:xfrm>
            <a:off x="2205000" y="2650490"/>
            <a:ext cx="5224500" cy="44163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5442"/>
              </a:solidFill>
            </a:endParaRPr>
          </a:p>
        </p:txBody>
      </p:sp>
      <p:sp>
        <p:nvSpPr>
          <p:cNvPr id="738" name="Google Shape;738;p76"/>
          <p:cNvSpPr/>
          <p:nvPr/>
        </p:nvSpPr>
        <p:spPr>
          <a:xfrm>
            <a:off x="2734349" y="3220212"/>
            <a:ext cx="5224500" cy="4416300"/>
          </a:xfrm>
          <a:prstGeom prst="rect">
            <a:avLst/>
          </a:prstGeom>
          <a:noFill/>
          <a:ln cap="flat" cmpd="sng" w="114300">
            <a:solidFill>
              <a:srgbClr val="B75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6"/>
          <p:cNvSpPr txBox="1"/>
          <p:nvPr/>
        </p:nvSpPr>
        <p:spPr>
          <a:xfrm>
            <a:off x="2970927" y="4730525"/>
            <a:ext cx="55008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Related work</a:t>
            </a:r>
            <a:endParaRPr b="1" sz="5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5" name="Google Shape;745;p77"/>
          <p:cNvSpPr txBox="1"/>
          <p:nvPr>
            <p:ph idx="4294967295" type="subTitle"/>
          </p:nvPr>
        </p:nvSpPr>
        <p:spPr>
          <a:xfrm>
            <a:off x="710850" y="2069550"/>
            <a:ext cx="11889000" cy="6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Multiple Peak Entropy (MPE) [1]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Multiple </a:t>
            </a: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local peaks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 the 2D heatmap.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6" name="Google Shape;746;p77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Uncertainty-based method 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7" name="Google Shape;747;p77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7"/>
          <p:cNvSpPr txBox="1"/>
          <p:nvPr/>
        </p:nvSpPr>
        <p:spPr>
          <a:xfrm>
            <a:off x="-1323150" y="9499725"/>
            <a:ext cx="1857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[</a:t>
            </a:r>
            <a:r>
              <a:rPr lang="en-US" sz="2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n-US" sz="2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] </a:t>
            </a:r>
            <a:r>
              <a:rPr lang="en-US" sz="2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Liu and Ferrari. Active learning for human pose estimation</a:t>
            </a:r>
            <a:r>
              <a:rPr lang="en-US" sz="2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(ICCV 2017)</a:t>
            </a:r>
            <a:endParaRPr sz="22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49" name="Google Shape;749;p77"/>
          <p:cNvGrpSpPr/>
          <p:nvPr/>
        </p:nvGrpSpPr>
        <p:grpSpPr>
          <a:xfrm>
            <a:off x="1890013" y="5339755"/>
            <a:ext cx="7787088" cy="3978094"/>
            <a:chOff x="10976863" y="1830930"/>
            <a:chExt cx="7787088" cy="3978094"/>
          </a:xfrm>
        </p:grpSpPr>
        <p:pic>
          <p:nvPicPr>
            <p:cNvPr id="750" name="Google Shape;750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76863" y="1830930"/>
              <a:ext cx="7142526" cy="39780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1" name="Google Shape;751;p77"/>
            <p:cNvSpPr/>
            <p:nvPr/>
          </p:nvSpPr>
          <p:spPr>
            <a:xfrm>
              <a:off x="15384450" y="3048000"/>
              <a:ext cx="2022000" cy="2091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7"/>
            <p:cNvSpPr txBox="1"/>
            <p:nvPr/>
          </p:nvSpPr>
          <p:spPr>
            <a:xfrm>
              <a:off x="15384450" y="2509200"/>
              <a:ext cx="3379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FF0000"/>
                  </a:solidFill>
                  <a:latin typeface="DM Sans"/>
                  <a:ea typeface="DM Sans"/>
                  <a:cs typeface="DM Sans"/>
                  <a:sym typeface="DM Sans"/>
                </a:rPr>
                <a:t>Local peaks*4 </a:t>
              </a:r>
              <a:endParaRPr b="1" sz="23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8" name="Google Shape;758;p78"/>
          <p:cNvSpPr txBox="1"/>
          <p:nvPr>
            <p:ph idx="4294967295" type="subTitle"/>
          </p:nvPr>
        </p:nvSpPr>
        <p:spPr>
          <a:xfrm>
            <a:off x="710850" y="2069550"/>
            <a:ext cx="14738700" cy="6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Multiple Peak Entropy (MPE) [1]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Multiple </a:t>
            </a: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local peaks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 the 2D heatmap.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Normalize 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all local peaks with softmax function.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9" name="Google Shape;759;p78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Uncertainty-based method 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0" name="Google Shape;760;p78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8"/>
          <p:cNvSpPr txBox="1"/>
          <p:nvPr/>
        </p:nvSpPr>
        <p:spPr>
          <a:xfrm>
            <a:off x="-1323150" y="9499725"/>
            <a:ext cx="1857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[1] Liu and Ferrari. Active learning for human pose estimation (ICCV 2017)</a:t>
            </a:r>
            <a:endParaRPr sz="22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2" name="Google Shape;762;p78"/>
          <p:cNvSpPr txBox="1"/>
          <p:nvPr/>
        </p:nvSpPr>
        <p:spPr>
          <a:xfrm>
            <a:off x="9048450" y="4511750"/>
            <a:ext cx="594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63" name="Google Shape;763;p78"/>
          <p:cNvGrpSpPr/>
          <p:nvPr/>
        </p:nvGrpSpPr>
        <p:grpSpPr>
          <a:xfrm>
            <a:off x="1890013" y="5339755"/>
            <a:ext cx="7787088" cy="3978094"/>
            <a:chOff x="10976863" y="1830930"/>
            <a:chExt cx="7787088" cy="3978094"/>
          </a:xfrm>
        </p:grpSpPr>
        <p:pic>
          <p:nvPicPr>
            <p:cNvPr id="764" name="Google Shape;764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76863" y="1830930"/>
              <a:ext cx="7142526" cy="39780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5" name="Google Shape;765;p78"/>
            <p:cNvSpPr/>
            <p:nvPr/>
          </p:nvSpPr>
          <p:spPr>
            <a:xfrm>
              <a:off x="15384450" y="3048000"/>
              <a:ext cx="2022000" cy="2091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8"/>
            <p:cNvSpPr txBox="1"/>
            <p:nvPr/>
          </p:nvSpPr>
          <p:spPr>
            <a:xfrm>
              <a:off x="15384450" y="2509200"/>
              <a:ext cx="3379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FF0000"/>
                  </a:solidFill>
                  <a:latin typeface="DM Sans"/>
                  <a:ea typeface="DM Sans"/>
                  <a:cs typeface="DM Sans"/>
                  <a:sym typeface="DM Sans"/>
                </a:rPr>
                <a:t>Local peaks*4 </a:t>
              </a:r>
              <a:endParaRPr b="1" sz="23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767" name="Google Shape;76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850" y="5359351"/>
            <a:ext cx="4547382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3" name="Google Shape;773;p79"/>
          <p:cNvSpPr txBox="1"/>
          <p:nvPr>
            <p:ph idx="4294967295" type="subTitle"/>
          </p:nvPr>
        </p:nvSpPr>
        <p:spPr>
          <a:xfrm>
            <a:off x="710850" y="2069550"/>
            <a:ext cx="176316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Multiple Peak Entropy (MPE) [1]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Multiple </a:t>
            </a: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local peaks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 the 2D heatmap.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Normalize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all local peaks with softmax function.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View</a:t>
            </a: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entropy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as uncertainty score.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4" name="Google Shape;774;p79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Uncertainty-based method 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5" name="Google Shape;775;p79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9"/>
          <p:cNvSpPr txBox="1"/>
          <p:nvPr/>
        </p:nvSpPr>
        <p:spPr>
          <a:xfrm>
            <a:off x="-1323150" y="9499725"/>
            <a:ext cx="1857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[1] Liu and Ferrari. Active learning for human pose estimation (ICCV 2017)</a:t>
            </a:r>
            <a:endParaRPr sz="22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77" name="Google Shape;777;p79"/>
          <p:cNvGrpSpPr/>
          <p:nvPr/>
        </p:nvGrpSpPr>
        <p:grpSpPr>
          <a:xfrm>
            <a:off x="1890013" y="5415955"/>
            <a:ext cx="7787088" cy="3978094"/>
            <a:chOff x="10976863" y="1830930"/>
            <a:chExt cx="7787088" cy="3978094"/>
          </a:xfrm>
        </p:grpSpPr>
        <p:pic>
          <p:nvPicPr>
            <p:cNvPr id="778" name="Google Shape;778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76863" y="1830930"/>
              <a:ext cx="7142526" cy="39780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9" name="Google Shape;779;p79"/>
            <p:cNvSpPr/>
            <p:nvPr/>
          </p:nvSpPr>
          <p:spPr>
            <a:xfrm>
              <a:off x="15384450" y="3048000"/>
              <a:ext cx="2022000" cy="2091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79"/>
            <p:cNvSpPr txBox="1"/>
            <p:nvPr/>
          </p:nvSpPr>
          <p:spPr>
            <a:xfrm>
              <a:off x="15384450" y="2509200"/>
              <a:ext cx="3379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FF0000"/>
                  </a:solidFill>
                  <a:latin typeface="DM Sans"/>
                  <a:ea typeface="DM Sans"/>
                  <a:cs typeface="DM Sans"/>
                  <a:sym typeface="DM Sans"/>
                </a:rPr>
                <a:t>Local peaks*4 </a:t>
              </a:r>
              <a:endParaRPr b="1" sz="23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781" name="Google Shape;78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850" y="5359351"/>
            <a:ext cx="4547382" cy="12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7162" y="7322113"/>
            <a:ext cx="6831931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8" name="Google Shape;788;p80"/>
          <p:cNvSpPr txBox="1"/>
          <p:nvPr>
            <p:ph idx="4294967295" type="subTitle"/>
          </p:nvPr>
        </p:nvSpPr>
        <p:spPr>
          <a:xfrm>
            <a:off x="710850" y="2069550"/>
            <a:ext cx="16264200" cy="8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32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●"/>
            </a:pP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Learning Loss [1] </a:t>
            </a:r>
            <a:endParaRPr b="1"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○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Utilize </a:t>
            </a: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training loss </a:t>
            </a: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uncertainty -&gt; High training loss means high uncertainty.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○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Design </a:t>
            </a: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loss prediction module </a:t>
            </a: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</a:t>
            </a: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predict the training loss</a:t>
            </a: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of the target model.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9" name="Google Shape;789;p80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Uncertainty-based method 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0" name="Google Shape;790;p80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80"/>
          <p:cNvSpPr txBox="1"/>
          <p:nvPr/>
        </p:nvSpPr>
        <p:spPr>
          <a:xfrm>
            <a:off x="-1297075" y="9223700"/>
            <a:ext cx="159930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[1] Yoo and Kweon. Learning Loss for Active Learning. (CVPR  2019)</a:t>
            </a:r>
            <a:br>
              <a:rPr lang="en-US" sz="1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[2] Megh and Shuaib. A Mathematical Analysis of Learning Loss for Active Learning in Regression (CVPR 2021)</a:t>
            </a:r>
            <a:endParaRPr sz="18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2" name="Google Shape;7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875" y="4520350"/>
            <a:ext cx="9228476" cy="33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0"/>
          <p:cNvSpPr/>
          <p:nvPr/>
        </p:nvSpPr>
        <p:spPr>
          <a:xfrm>
            <a:off x="7314059" y="6275119"/>
            <a:ext cx="3330600" cy="467100"/>
          </a:xfrm>
          <a:prstGeom prst="rect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0"/>
          <p:cNvSpPr txBox="1"/>
          <p:nvPr/>
        </p:nvSpPr>
        <p:spPr>
          <a:xfrm>
            <a:off x="-7309500" y="6360750"/>
            <a:ext cx="7255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Learning Loss++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L (scaled) 因為learning loss target loss會隨著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63"/>
          <p:cNvSpPr txBox="1"/>
          <p:nvPr/>
        </p:nvSpPr>
        <p:spPr>
          <a:xfrm>
            <a:off x="5753450" y="1274500"/>
            <a:ext cx="64818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Outline</a:t>
            </a:r>
            <a:endParaRPr b="1" sz="6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8" name="Google Shape;448;p63"/>
          <p:cNvSpPr/>
          <p:nvPr/>
        </p:nvSpPr>
        <p:spPr>
          <a:xfrm>
            <a:off x="2931650" y="5435325"/>
            <a:ext cx="1579800" cy="12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44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9" name="Google Shape;449;p63"/>
          <p:cNvGrpSpPr/>
          <p:nvPr/>
        </p:nvGrpSpPr>
        <p:grpSpPr>
          <a:xfrm>
            <a:off x="2803050" y="3343300"/>
            <a:ext cx="1708400" cy="1429050"/>
            <a:chOff x="1249125" y="1671650"/>
            <a:chExt cx="854200" cy="714525"/>
          </a:xfrm>
        </p:grpSpPr>
        <p:sp>
          <p:nvSpPr>
            <p:cNvPr id="450" name="Google Shape;450;p63"/>
            <p:cNvSpPr/>
            <p:nvPr/>
          </p:nvSpPr>
          <p:spPr>
            <a:xfrm>
              <a:off x="1313425" y="1739675"/>
              <a:ext cx="789900" cy="646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sz="4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1" name="Google Shape;451;p63"/>
            <p:cNvSpPr/>
            <p:nvPr/>
          </p:nvSpPr>
          <p:spPr>
            <a:xfrm>
              <a:off x="1249125" y="1671650"/>
              <a:ext cx="789900" cy="64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sz="4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52" name="Google Shape;452;p63"/>
          <p:cNvSpPr/>
          <p:nvPr/>
        </p:nvSpPr>
        <p:spPr>
          <a:xfrm>
            <a:off x="2803050" y="5282950"/>
            <a:ext cx="1579800" cy="129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44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4970650" y="3608875"/>
            <a:ext cx="404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  <a:endParaRPr sz="34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4970650" y="5508138"/>
            <a:ext cx="404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Related work</a:t>
            </a:r>
            <a:endParaRPr sz="3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4978750" y="7407400"/>
            <a:ext cx="56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Proposed</a:t>
            </a:r>
            <a:r>
              <a:rPr lang="en-US" sz="36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Method</a:t>
            </a:r>
            <a:endParaRPr sz="3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63"/>
          <p:cNvSpPr txBox="1"/>
          <p:nvPr/>
        </p:nvSpPr>
        <p:spPr>
          <a:xfrm>
            <a:off x="11610500" y="4270675"/>
            <a:ext cx="5381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Experimental Results</a:t>
            </a:r>
            <a:endParaRPr sz="34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7" name="Google Shape;457;p63"/>
          <p:cNvSpPr txBox="1"/>
          <p:nvPr/>
        </p:nvSpPr>
        <p:spPr>
          <a:xfrm>
            <a:off x="11781350" y="6728350"/>
            <a:ext cx="404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Conclusions</a:t>
            </a:r>
            <a:endParaRPr sz="36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8" name="Google Shape;458;p63"/>
          <p:cNvGrpSpPr/>
          <p:nvPr/>
        </p:nvGrpSpPr>
        <p:grpSpPr>
          <a:xfrm>
            <a:off x="9720700" y="3988550"/>
            <a:ext cx="1708400" cy="1429050"/>
            <a:chOff x="1249125" y="1671650"/>
            <a:chExt cx="854200" cy="714525"/>
          </a:xfrm>
        </p:grpSpPr>
        <p:sp>
          <p:nvSpPr>
            <p:cNvPr id="459" name="Google Shape;459;p63"/>
            <p:cNvSpPr/>
            <p:nvPr/>
          </p:nvSpPr>
          <p:spPr>
            <a:xfrm>
              <a:off x="1313425" y="1739675"/>
              <a:ext cx="789900" cy="646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sz="4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1249125" y="1671650"/>
              <a:ext cx="789900" cy="64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4</a:t>
              </a:r>
              <a:endParaRPr sz="4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61" name="Google Shape;461;p63"/>
          <p:cNvGrpSpPr/>
          <p:nvPr/>
        </p:nvGrpSpPr>
        <p:grpSpPr>
          <a:xfrm>
            <a:off x="9705250" y="6544975"/>
            <a:ext cx="1708400" cy="1429050"/>
            <a:chOff x="1249125" y="1671650"/>
            <a:chExt cx="854200" cy="714525"/>
          </a:xfrm>
        </p:grpSpPr>
        <p:sp>
          <p:nvSpPr>
            <p:cNvPr id="462" name="Google Shape;462;p63"/>
            <p:cNvSpPr/>
            <p:nvPr/>
          </p:nvSpPr>
          <p:spPr>
            <a:xfrm>
              <a:off x="1313425" y="1739675"/>
              <a:ext cx="789900" cy="646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sz="4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3" name="Google Shape;463;p63"/>
            <p:cNvSpPr/>
            <p:nvPr/>
          </p:nvSpPr>
          <p:spPr>
            <a:xfrm>
              <a:off x="1249125" y="1671650"/>
              <a:ext cx="789900" cy="64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5</a:t>
              </a:r>
              <a:endParaRPr sz="4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64" name="Google Shape;464;p63"/>
          <p:cNvGrpSpPr/>
          <p:nvPr/>
        </p:nvGrpSpPr>
        <p:grpSpPr>
          <a:xfrm>
            <a:off x="2803050" y="7153300"/>
            <a:ext cx="1708400" cy="1429050"/>
            <a:chOff x="1249125" y="1671650"/>
            <a:chExt cx="854200" cy="714525"/>
          </a:xfrm>
        </p:grpSpPr>
        <p:sp>
          <p:nvSpPr>
            <p:cNvPr id="465" name="Google Shape;465;p63"/>
            <p:cNvSpPr/>
            <p:nvPr/>
          </p:nvSpPr>
          <p:spPr>
            <a:xfrm>
              <a:off x="1313425" y="1739675"/>
              <a:ext cx="789900" cy="646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sz="4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6" name="Google Shape;466;p63"/>
            <p:cNvSpPr/>
            <p:nvPr/>
          </p:nvSpPr>
          <p:spPr>
            <a:xfrm>
              <a:off x="1249125" y="1671650"/>
              <a:ext cx="789900" cy="64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sz="4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0" name="Google Shape;800;p81"/>
          <p:cNvSpPr txBox="1"/>
          <p:nvPr>
            <p:ph idx="4294967295" type="subTitle"/>
          </p:nvPr>
        </p:nvSpPr>
        <p:spPr>
          <a:xfrm>
            <a:off x="710850" y="2069550"/>
            <a:ext cx="16264200" cy="8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32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●"/>
            </a:pP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Learning Loss [1] </a:t>
            </a:r>
            <a:endParaRPr b="1"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○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Utilize </a:t>
            </a: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training loss </a:t>
            </a: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uncertainty -&gt; High training loss with high uncertainty.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○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Design </a:t>
            </a: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loss prediction module </a:t>
            </a: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</a:t>
            </a: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predict the training loss</a:t>
            </a: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of the target model.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●"/>
            </a:pP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Learning loss ++ [2]</a:t>
            </a:r>
            <a:endParaRPr b="1"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○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Original: </a:t>
            </a: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Rank the training loss</a:t>
            </a: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 each epoch with </a:t>
            </a: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hyper-parameter</a:t>
            </a: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○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Optimized: </a:t>
            </a: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Normalize the training loss</a:t>
            </a: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 each epoch with </a:t>
            </a: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KL-divergence</a:t>
            </a: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1" name="Google Shape;801;p81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Uncertainty-based method 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2" name="Google Shape;802;p81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1"/>
          <p:cNvSpPr txBox="1"/>
          <p:nvPr/>
        </p:nvSpPr>
        <p:spPr>
          <a:xfrm>
            <a:off x="-1297075" y="9223700"/>
            <a:ext cx="159930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[1] Yoo and Kweon. Learning Loss for Active Learning. (CVPR  2019)</a:t>
            </a:r>
            <a:br>
              <a:rPr lang="en-US" sz="1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[2] Megh and Shuaib. A Mathematical Analysis of Learning Loss for Active Learning in Regression (CVPR 2021)</a:t>
            </a:r>
            <a:endParaRPr sz="18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4" name="Google Shape;80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875" y="4520350"/>
            <a:ext cx="9228476" cy="33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81"/>
          <p:cNvSpPr/>
          <p:nvPr/>
        </p:nvSpPr>
        <p:spPr>
          <a:xfrm>
            <a:off x="7314059" y="6275119"/>
            <a:ext cx="3330600" cy="467100"/>
          </a:xfrm>
          <a:prstGeom prst="rect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81"/>
          <p:cNvSpPr txBox="1"/>
          <p:nvPr/>
        </p:nvSpPr>
        <p:spPr>
          <a:xfrm>
            <a:off x="-7309500" y="6360750"/>
            <a:ext cx="7255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Learning Loss++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L (scaled) 因為learning loss target loss會隨著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2" name="Google Shape;812;p82"/>
          <p:cNvSpPr txBox="1"/>
          <p:nvPr>
            <p:ph idx="4294967295" type="subTitle"/>
          </p:nvPr>
        </p:nvSpPr>
        <p:spPr>
          <a:xfrm>
            <a:off x="710850" y="2069550"/>
            <a:ext cx="16264200" cy="6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Core-Set [1] 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3" name="Google Shape;813;p82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Diversity-based method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4" name="Google Shape;814;p82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82"/>
          <p:cNvSpPr txBox="1"/>
          <p:nvPr/>
        </p:nvSpPr>
        <p:spPr>
          <a:xfrm>
            <a:off x="-1329625" y="9585525"/>
            <a:ext cx="167937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[1] Active Learning for Convolutional Neural Networks: A Core-Set Approach (ICLR 2018)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6" name="Google Shape;8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25" y="5335501"/>
            <a:ext cx="7640049" cy="33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2"/>
          <p:cNvSpPr txBox="1"/>
          <p:nvPr/>
        </p:nvSpPr>
        <p:spPr>
          <a:xfrm>
            <a:off x="11159749" y="510075"/>
            <a:ext cx="894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8" name="Google Shape;818;p82"/>
          <p:cNvSpPr/>
          <p:nvPr/>
        </p:nvSpPr>
        <p:spPr>
          <a:xfrm>
            <a:off x="3767075" y="7016675"/>
            <a:ext cx="1262700" cy="10557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82"/>
          <p:cNvSpPr/>
          <p:nvPr/>
        </p:nvSpPr>
        <p:spPr>
          <a:xfrm>
            <a:off x="7707250" y="7016675"/>
            <a:ext cx="1262700" cy="10557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82"/>
          <p:cNvSpPr/>
          <p:nvPr/>
        </p:nvSpPr>
        <p:spPr>
          <a:xfrm rot="-8963540">
            <a:off x="8346237" y="8002016"/>
            <a:ext cx="993408" cy="2359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2"/>
          <p:cNvSpPr txBox="1"/>
          <p:nvPr/>
        </p:nvSpPr>
        <p:spPr>
          <a:xfrm>
            <a:off x="8355450" y="8459500"/>
            <a:ext cx="273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Representative data point of class green</a:t>
            </a:r>
            <a:endParaRPr b="1" sz="18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7" name="Google Shape;827;p83"/>
          <p:cNvSpPr txBox="1"/>
          <p:nvPr>
            <p:ph idx="4294967295" type="subTitle"/>
          </p:nvPr>
        </p:nvSpPr>
        <p:spPr>
          <a:xfrm>
            <a:off x="710850" y="2069550"/>
            <a:ext cx="16264200" cy="6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Core-Set [1] </a:t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b="1" lang="en-US" sz="2400">
                <a:solidFill>
                  <a:srgbClr val="4A86E8"/>
                </a:solidFill>
                <a:latin typeface="DM Sans"/>
                <a:ea typeface="DM Sans"/>
                <a:cs typeface="DM Sans"/>
                <a:sym typeface="DM Sans"/>
              </a:rPr>
              <a:t>Labeled data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center.</a:t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Calculate the distance between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labeled data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unlabeled data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-&gt;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Similarity.</a:t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Find the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furthest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unlabeled data -&gt; Enhance the diversity of training dataset.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8" name="Google Shape;828;p83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Diversity-based method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9" name="Google Shape;829;p83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83"/>
          <p:cNvSpPr txBox="1"/>
          <p:nvPr/>
        </p:nvSpPr>
        <p:spPr>
          <a:xfrm>
            <a:off x="-1329625" y="9585525"/>
            <a:ext cx="167937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[1] Active Learning for Convolutional Neural Networks: A Core-Set Approach (ICLR 2018)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1" name="Google Shape;8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25" y="5335501"/>
            <a:ext cx="7640049" cy="33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83"/>
          <p:cNvSpPr txBox="1"/>
          <p:nvPr/>
        </p:nvSpPr>
        <p:spPr>
          <a:xfrm>
            <a:off x="11159749" y="510075"/>
            <a:ext cx="894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3" name="Google Shape;8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9750" y="5546001"/>
            <a:ext cx="6215367" cy="311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74632" y="8802542"/>
            <a:ext cx="5571268" cy="84252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3"/>
          <p:cNvSpPr/>
          <p:nvPr/>
        </p:nvSpPr>
        <p:spPr>
          <a:xfrm>
            <a:off x="3767075" y="7016675"/>
            <a:ext cx="1262700" cy="10557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3"/>
          <p:cNvSpPr/>
          <p:nvPr/>
        </p:nvSpPr>
        <p:spPr>
          <a:xfrm>
            <a:off x="7707250" y="7016675"/>
            <a:ext cx="1262700" cy="10557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83"/>
          <p:cNvSpPr/>
          <p:nvPr/>
        </p:nvSpPr>
        <p:spPr>
          <a:xfrm rot="-8963540">
            <a:off x="8346237" y="8002016"/>
            <a:ext cx="993408" cy="2359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83"/>
          <p:cNvSpPr txBox="1"/>
          <p:nvPr/>
        </p:nvSpPr>
        <p:spPr>
          <a:xfrm>
            <a:off x="8355450" y="8459500"/>
            <a:ext cx="273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Representative</a:t>
            </a:r>
            <a:r>
              <a:rPr b="1" lang="en-US" sz="18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data point of class green</a:t>
            </a:r>
            <a:endParaRPr b="1" sz="18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4" name="Google Shape;844;p84"/>
          <p:cNvSpPr txBox="1"/>
          <p:nvPr>
            <p:ph idx="4294967295" type="subTitle"/>
          </p:nvPr>
        </p:nvSpPr>
        <p:spPr>
          <a:xfrm>
            <a:off x="710850" y="1764750"/>
            <a:ext cx="1750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5" name="Google Shape;845;p84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Pros &amp; Cons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6" name="Google Shape;846;p84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47" name="Google Shape;847;p84"/>
          <p:cNvGraphicFramePr/>
          <p:nvPr/>
        </p:nvGraphicFramePr>
        <p:xfrm>
          <a:off x="575913" y="2630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{AD14AFA2-352E-4149-B3F7-0C9E1555FE5E}</a:tableStyleId>
              </a:tblPr>
              <a:tblGrid>
                <a:gridCol w="2830725"/>
                <a:gridCol w="7420250"/>
                <a:gridCol w="6885175"/>
              </a:tblGrid>
              <a:tr h="98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Method</a:t>
                      </a:r>
                      <a:endParaRPr b="1" sz="25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5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Pros</a:t>
                      </a:r>
                      <a:endParaRPr b="1" sz="25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5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Cons</a:t>
                      </a:r>
                      <a:endParaRPr b="1" sz="25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5442"/>
                    </a:solidFill>
                  </a:tcPr>
                </a:tc>
              </a:tr>
              <a:tr h="219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Uncertainty-based</a:t>
                      </a:r>
                      <a:endParaRPr sz="2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Allow the model chooses what it wants to learn,</a:t>
                      </a:r>
                      <a:endParaRPr sz="2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thus </a:t>
                      </a:r>
                      <a:r>
                        <a:rPr b="1" lang="en-US" sz="2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increasing the dataset’s informativeness.</a:t>
                      </a:r>
                      <a:endParaRPr b="1" sz="2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Choose a set of high-information but </a:t>
                      </a:r>
                      <a:r>
                        <a:rPr b="1" lang="en-US" sz="2200">
                          <a:solidFill>
                            <a:srgbClr val="FF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similar </a:t>
                      </a: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data.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Diversity-based </a:t>
                      </a:r>
                      <a:endParaRPr sz="2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Find the</a:t>
                      </a:r>
                      <a:r>
                        <a:rPr b="1" lang="en-US" sz="2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high influence</a:t>
                      </a:r>
                      <a:r>
                        <a:rPr lang="en-US" sz="2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data of unlabeled dataset.</a:t>
                      </a:r>
                      <a:endParaRPr sz="2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Lose the chance of selecting the </a:t>
                      </a:r>
                      <a:r>
                        <a:rPr b="1" lang="en-US" sz="2200">
                          <a:solidFill>
                            <a:srgbClr val="FF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hard</a:t>
                      </a:r>
                      <a:r>
                        <a:rPr lang="en-US" sz="2200">
                          <a:solidFill>
                            <a:srgbClr val="FF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data.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8" name="Google Shape;848;p84"/>
          <p:cNvSpPr txBox="1"/>
          <p:nvPr/>
        </p:nvSpPr>
        <p:spPr>
          <a:xfrm>
            <a:off x="581575" y="7134475"/>
            <a:ext cx="146313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M Sans"/>
              <a:buChar char="●"/>
            </a:pPr>
            <a:r>
              <a:rPr lang="en-US" sz="2300">
                <a:latin typeface="DM Sans"/>
                <a:ea typeface="DM Sans"/>
                <a:cs typeface="DM Sans"/>
                <a:sym typeface="DM Sans"/>
              </a:rPr>
              <a:t>Our work</a:t>
            </a:r>
            <a:endParaRPr sz="2300">
              <a:latin typeface="DM Sans"/>
              <a:ea typeface="DM Sans"/>
              <a:cs typeface="DM Sans"/>
              <a:sym typeface="DM Sans"/>
            </a:endParaRPr>
          </a:p>
          <a:p>
            <a:pPr indent="-3746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M Sans"/>
              <a:buChar char="○"/>
            </a:pPr>
            <a:r>
              <a:rPr lang="en-US" sz="2300">
                <a:latin typeface="DM Sans"/>
                <a:ea typeface="DM Sans"/>
                <a:cs typeface="DM Sans"/>
                <a:sym typeface="DM Sans"/>
              </a:rPr>
              <a:t>Takes </a:t>
            </a: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uncertainty</a:t>
            </a:r>
            <a:r>
              <a:rPr lang="en-US" sz="2300"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diversity </a:t>
            </a:r>
            <a:r>
              <a:rPr lang="en-US" sz="2300">
                <a:latin typeface="DM Sans"/>
                <a:ea typeface="DM Sans"/>
                <a:cs typeface="DM Sans"/>
                <a:sym typeface="DM Sans"/>
              </a:rPr>
              <a:t>into consideration for 3D human pose estimation.	</a:t>
            </a:r>
            <a:endParaRPr sz="2300">
              <a:latin typeface="DM Sans"/>
              <a:ea typeface="DM Sans"/>
              <a:cs typeface="DM Sans"/>
              <a:sym typeface="DM Sans"/>
            </a:endParaRPr>
          </a:p>
          <a:p>
            <a:pPr indent="-3746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M Sans"/>
              <a:buChar char="○"/>
            </a:pPr>
            <a:r>
              <a:rPr lang="en-US" sz="2300">
                <a:latin typeface="DM Sans"/>
                <a:ea typeface="DM Sans"/>
                <a:cs typeface="DM Sans"/>
                <a:sym typeface="DM Sans"/>
              </a:rPr>
              <a:t>Enriches the training dataset with </a:t>
            </a: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information-rich and representative</a:t>
            </a:r>
            <a:r>
              <a:rPr lang="en-US" sz="2300">
                <a:latin typeface="DM Sans"/>
                <a:ea typeface="DM Sans"/>
                <a:cs typeface="DM Sans"/>
                <a:sym typeface="DM Sans"/>
              </a:rPr>
              <a:t> data </a:t>
            </a: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simultaneously.</a:t>
            </a:r>
            <a:endParaRPr b="1" sz="2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9" name="Google Shape;849;p84"/>
          <p:cNvSpPr txBox="1"/>
          <p:nvPr/>
        </p:nvSpPr>
        <p:spPr>
          <a:xfrm>
            <a:off x="-3733800" y="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M Sans"/>
              <a:buChar char="●"/>
            </a:pPr>
            <a:r>
              <a:rPr b="1" lang="en-US" sz="2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Imbalance</a:t>
            </a:r>
            <a:r>
              <a:rPr lang="en-US" sz="2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in the top-K samples.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5"/>
          <p:cNvSpPr txBox="1"/>
          <p:nvPr/>
        </p:nvSpPr>
        <p:spPr>
          <a:xfrm>
            <a:off x="9366949" y="4027650"/>
            <a:ext cx="8608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Overview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Training stage - </a:t>
            </a: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Task model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function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Active learning - Selection Policy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5" name="Google Shape;855;p85"/>
          <p:cNvSpPr/>
          <p:nvPr/>
        </p:nvSpPr>
        <p:spPr>
          <a:xfrm>
            <a:off x="2205000" y="2650490"/>
            <a:ext cx="5224500" cy="44163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5442"/>
              </a:solidFill>
            </a:endParaRPr>
          </a:p>
        </p:txBody>
      </p:sp>
      <p:sp>
        <p:nvSpPr>
          <p:cNvPr id="856" name="Google Shape;856;p85"/>
          <p:cNvSpPr/>
          <p:nvPr/>
        </p:nvSpPr>
        <p:spPr>
          <a:xfrm>
            <a:off x="2734349" y="3220212"/>
            <a:ext cx="5224500" cy="4416300"/>
          </a:xfrm>
          <a:prstGeom prst="rect">
            <a:avLst/>
          </a:prstGeom>
          <a:noFill/>
          <a:ln cap="flat" cmpd="sng" w="114300">
            <a:solidFill>
              <a:srgbClr val="B75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85"/>
          <p:cNvSpPr txBox="1"/>
          <p:nvPr/>
        </p:nvSpPr>
        <p:spPr>
          <a:xfrm>
            <a:off x="2377527" y="4187700"/>
            <a:ext cx="55008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Proposed Method</a:t>
            </a:r>
            <a:endParaRPr b="1" sz="5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2" name="Google Shape;862;p86"/>
          <p:cNvCxnSpPr>
            <a:stCxn id="863" idx="3"/>
            <a:endCxn id="864" idx="2"/>
          </p:cNvCxnSpPr>
          <p:nvPr/>
        </p:nvCxnSpPr>
        <p:spPr>
          <a:xfrm flipH="1" rot="10800000">
            <a:off x="2490062" y="6748961"/>
            <a:ext cx="396900" cy="105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5" name="Google Shape;865;p86"/>
          <p:cNvSpPr txBox="1"/>
          <p:nvPr>
            <p:ph idx="12" type="sldNum"/>
          </p:nvPr>
        </p:nvSpPr>
        <p:spPr>
          <a:xfrm>
            <a:off x="17219409" y="9540087"/>
            <a:ext cx="1068600" cy="754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6" name="Google Shape;866;p86"/>
          <p:cNvSpPr/>
          <p:nvPr/>
        </p:nvSpPr>
        <p:spPr>
          <a:xfrm>
            <a:off x="787800" y="1105825"/>
            <a:ext cx="15008100" cy="26580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86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8" name="Google Shape;868;p86"/>
          <p:cNvGrpSpPr/>
          <p:nvPr/>
        </p:nvGrpSpPr>
        <p:grpSpPr>
          <a:xfrm>
            <a:off x="1258762" y="1433869"/>
            <a:ext cx="2053200" cy="2253643"/>
            <a:chOff x="1300325" y="2654807"/>
            <a:chExt cx="2053200" cy="2253643"/>
          </a:xfrm>
        </p:grpSpPr>
        <p:grpSp>
          <p:nvGrpSpPr>
            <p:cNvPr id="869" name="Google Shape;869;p86"/>
            <p:cNvGrpSpPr/>
            <p:nvPr/>
          </p:nvGrpSpPr>
          <p:grpSpPr>
            <a:xfrm>
              <a:off x="1467465" y="2654807"/>
              <a:ext cx="1733813" cy="1665366"/>
              <a:chOff x="151950" y="963150"/>
              <a:chExt cx="901150" cy="919279"/>
            </a:xfrm>
          </p:grpSpPr>
          <p:pic>
            <p:nvPicPr>
              <p:cNvPr id="870" name="Google Shape;870;p86"/>
              <p:cNvPicPr preferRelativeResize="0"/>
              <p:nvPr/>
            </p:nvPicPr>
            <p:blipFill rotWithShape="1">
              <a:blip r:embed="rId3">
                <a:alphaModFix/>
              </a:blip>
              <a:srcRect b="20937" l="0" r="0" t="60962"/>
              <a:stretch/>
            </p:blipFill>
            <p:spPr>
              <a:xfrm>
                <a:off x="160025" y="963150"/>
                <a:ext cx="467700" cy="453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1" name="Google Shape;871;p86"/>
              <p:cNvPicPr preferRelativeResize="0"/>
              <p:nvPr/>
            </p:nvPicPr>
            <p:blipFill rotWithShape="1">
              <a:blip r:embed="rId3">
                <a:alphaModFix/>
              </a:blip>
              <a:srcRect b="41050" l="0" r="4607" t="40849"/>
              <a:stretch/>
            </p:blipFill>
            <p:spPr>
              <a:xfrm>
                <a:off x="160025" y="1417913"/>
                <a:ext cx="447600" cy="4645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2" name="Google Shape;872;p86"/>
              <p:cNvPicPr preferRelativeResize="0"/>
              <p:nvPr/>
            </p:nvPicPr>
            <p:blipFill rotWithShape="1">
              <a:blip r:embed="rId3">
                <a:alphaModFix/>
              </a:blip>
              <a:srcRect b="61578" l="0" r="-887" t="20064"/>
              <a:stretch/>
            </p:blipFill>
            <p:spPr>
              <a:xfrm>
                <a:off x="585400" y="1408700"/>
                <a:ext cx="467700" cy="464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3" name="Google Shape;873;p8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7625" y="971307"/>
                <a:ext cx="437700" cy="4351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4" name="Google Shape;874;p86"/>
              <p:cNvSpPr/>
              <p:nvPr/>
            </p:nvSpPr>
            <p:spPr>
              <a:xfrm>
                <a:off x="151950" y="983525"/>
                <a:ext cx="893400" cy="893100"/>
              </a:xfrm>
              <a:prstGeom prst="rect">
                <a:avLst/>
              </a:prstGeom>
              <a:noFill/>
              <a:ln cap="flat" cmpd="sng" w="3810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5" name="Google Shape;875;p86"/>
            <p:cNvSpPr txBox="1"/>
            <p:nvPr/>
          </p:nvSpPr>
          <p:spPr>
            <a:xfrm>
              <a:off x="1300325" y="4246650"/>
              <a:ext cx="2053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DM Sans"/>
                  <a:ea typeface="DM Sans"/>
                  <a:cs typeface="DM Sans"/>
                  <a:sym typeface="DM Sans"/>
                </a:rPr>
                <a:t>Labeled data</a:t>
              </a:r>
              <a:endParaRPr b="1" sz="19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76" name="Google Shape;876;p86"/>
          <p:cNvSpPr/>
          <p:nvPr/>
        </p:nvSpPr>
        <p:spPr>
          <a:xfrm>
            <a:off x="4076888" y="1659888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 pose model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7" name="Google Shape;877;p86"/>
          <p:cNvSpPr/>
          <p:nvPr/>
        </p:nvSpPr>
        <p:spPr>
          <a:xfrm>
            <a:off x="8090763" y="1664988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3D pose model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8" name="Google Shape;878;p86"/>
          <p:cNvSpPr/>
          <p:nvPr/>
        </p:nvSpPr>
        <p:spPr>
          <a:xfrm>
            <a:off x="12104638" y="1659875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79" name="Google Shape;879;p86"/>
          <p:cNvCxnSpPr>
            <a:stCxn id="874" idx="3"/>
            <a:endCxn id="876" idx="2"/>
          </p:cNvCxnSpPr>
          <p:nvPr/>
        </p:nvCxnSpPr>
        <p:spPr>
          <a:xfrm flipH="1" rot="10800000">
            <a:off x="3144804" y="2271051"/>
            <a:ext cx="932100" cy="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80" name="Google Shape;880;p86"/>
          <p:cNvSpPr/>
          <p:nvPr/>
        </p:nvSpPr>
        <p:spPr>
          <a:xfrm>
            <a:off x="494425" y="4617000"/>
            <a:ext cx="17579100" cy="49230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1" name="Google Shape;881;p86"/>
          <p:cNvCxnSpPr>
            <a:stCxn id="876" idx="0"/>
            <a:endCxn id="877" idx="2"/>
          </p:cNvCxnSpPr>
          <p:nvPr/>
        </p:nvCxnSpPr>
        <p:spPr>
          <a:xfrm>
            <a:off x="7258388" y="2270988"/>
            <a:ext cx="8325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82" name="Google Shape;882;p86"/>
          <p:cNvSpPr txBox="1"/>
          <p:nvPr/>
        </p:nvSpPr>
        <p:spPr>
          <a:xfrm>
            <a:off x="629895" y="8588913"/>
            <a:ext cx="2316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Unlabeled data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83" name="Google Shape;883;p86"/>
          <p:cNvGrpSpPr/>
          <p:nvPr/>
        </p:nvGrpSpPr>
        <p:grpSpPr>
          <a:xfrm>
            <a:off x="636241" y="4855429"/>
            <a:ext cx="1998790" cy="2185164"/>
            <a:chOff x="1300325" y="2654807"/>
            <a:chExt cx="2053200" cy="2278586"/>
          </a:xfrm>
        </p:grpSpPr>
        <p:grpSp>
          <p:nvGrpSpPr>
            <p:cNvPr id="884" name="Google Shape;884;p86"/>
            <p:cNvGrpSpPr/>
            <p:nvPr/>
          </p:nvGrpSpPr>
          <p:grpSpPr>
            <a:xfrm>
              <a:off x="1467465" y="2654807"/>
              <a:ext cx="1733813" cy="1665366"/>
              <a:chOff x="151950" y="963150"/>
              <a:chExt cx="901150" cy="919279"/>
            </a:xfrm>
          </p:grpSpPr>
          <p:pic>
            <p:nvPicPr>
              <p:cNvPr id="885" name="Google Shape;885;p86"/>
              <p:cNvPicPr preferRelativeResize="0"/>
              <p:nvPr/>
            </p:nvPicPr>
            <p:blipFill rotWithShape="1">
              <a:blip r:embed="rId3">
                <a:alphaModFix/>
              </a:blip>
              <a:srcRect b="20937" l="0" r="0" t="60962"/>
              <a:stretch/>
            </p:blipFill>
            <p:spPr>
              <a:xfrm>
                <a:off x="160025" y="963150"/>
                <a:ext cx="467700" cy="453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6" name="Google Shape;886;p86"/>
              <p:cNvPicPr preferRelativeResize="0"/>
              <p:nvPr/>
            </p:nvPicPr>
            <p:blipFill rotWithShape="1">
              <a:blip r:embed="rId3">
                <a:alphaModFix/>
              </a:blip>
              <a:srcRect b="41050" l="0" r="4607" t="40849"/>
              <a:stretch/>
            </p:blipFill>
            <p:spPr>
              <a:xfrm>
                <a:off x="160025" y="1417913"/>
                <a:ext cx="447600" cy="4645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7" name="Google Shape;887;p86"/>
              <p:cNvPicPr preferRelativeResize="0"/>
              <p:nvPr/>
            </p:nvPicPr>
            <p:blipFill rotWithShape="1">
              <a:blip r:embed="rId3">
                <a:alphaModFix/>
              </a:blip>
              <a:srcRect b="61578" l="0" r="-887" t="20064"/>
              <a:stretch/>
            </p:blipFill>
            <p:spPr>
              <a:xfrm>
                <a:off x="585400" y="1408700"/>
                <a:ext cx="467700" cy="464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8" name="Google Shape;888;p8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7625" y="971307"/>
                <a:ext cx="437700" cy="4351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9" name="Google Shape;889;p86"/>
              <p:cNvSpPr/>
              <p:nvPr/>
            </p:nvSpPr>
            <p:spPr>
              <a:xfrm>
                <a:off x="151950" y="983525"/>
                <a:ext cx="893400" cy="893100"/>
              </a:xfrm>
              <a:prstGeom prst="rect">
                <a:avLst/>
              </a:prstGeom>
              <a:noFill/>
              <a:ln cap="flat" cmpd="sng" w="3810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0" name="Google Shape;890;p86"/>
            <p:cNvSpPr txBox="1"/>
            <p:nvPr/>
          </p:nvSpPr>
          <p:spPr>
            <a:xfrm>
              <a:off x="1300325" y="4243392"/>
              <a:ext cx="20532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DM Sans"/>
                  <a:ea typeface="DM Sans"/>
                  <a:cs typeface="DM Sans"/>
                  <a:sym typeface="DM Sans"/>
                </a:rPr>
                <a:t>Labeled data</a:t>
              </a:r>
              <a:endParaRPr b="1" sz="19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891" name="Google Shape;891;p86"/>
          <p:cNvCxnSpPr/>
          <p:nvPr/>
        </p:nvCxnSpPr>
        <p:spPr>
          <a:xfrm>
            <a:off x="8893223" y="6672659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92" name="Google Shape;892;p86"/>
          <p:cNvSpPr txBox="1"/>
          <p:nvPr/>
        </p:nvSpPr>
        <p:spPr>
          <a:xfrm>
            <a:off x="11272274" y="7623125"/>
            <a:ext cx="306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Unlabeled subset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93" name="Google Shape;893;p86"/>
          <p:cNvCxnSpPr>
            <a:stCxn id="877" idx="0"/>
            <a:endCxn id="878" idx="2"/>
          </p:cNvCxnSpPr>
          <p:nvPr/>
        </p:nvCxnSpPr>
        <p:spPr>
          <a:xfrm flipH="1" rot="10800000">
            <a:off x="11272263" y="2270988"/>
            <a:ext cx="8325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894" name="Google Shape;894;p86"/>
          <p:cNvGrpSpPr/>
          <p:nvPr/>
        </p:nvGrpSpPr>
        <p:grpSpPr>
          <a:xfrm>
            <a:off x="728384" y="6997705"/>
            <a:ext cx="1770566" cy="1612110"/>
            <a:chOff x="120469" y="3418225"/>
            <a:chExt cx="911582" cy="1048800"/>
          </a:xfrm>
        </p:grpSpPr>
        <p:pic>
          <p:nvPicPr>
            <p:cNvPr id="895" name="Google Shape;895;p86"/>
            <p:cNvPicPr preferRelativeResize="0"/>
            <p:nvPr/>
          </p:nvPicPr>
          <p:blipFill rotWithShape="1">
            <a:blip r:embed="rId5">
              <a:alphaModFix/>
            </a:blip>
            <a:srcRect b="5473" l="0" r="81050" t="0"/>
            <a:stretch/>
          </p:blipFill>
          <p:spPr>
            <a:xfrm>
              <a:off x="126275" y="34182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86"/>
            <p:cNvPicPr preferRelativeResize="0"/>
            <p:nvPr/>
          </p:nvPicPr>
          <p:blipFill rotWithShape="1">
            <a:blip r:embed="rId5">
              <a:alphaModFix/>
            </a:blip>
            <a:srcRect b="5473" l="39593" r="41009" t="0"/>
            <a:stretch/>
          </p:blipFill>
          <p:spPr>
            <a:xfrm>
              <a:off x="120469" y="39393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86"/>
            <p:cNvPicPr preferRelativeResize="0"/>
            <p:nvPr/>
          </p:nvPicPr>
          <p:blipFill rotWithShape="1">
            <a:blip r:embed="rId5">
              <a:alphaModFix/>
            </a:blip>
            <a:srcRect b="5473" l="60123" r="20926" t="0"/>
            <a:stretch/>
          </p:blipFill>
          <p:spPr>
            <a:xfrm>
              <a:off x="579163" y="39393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86"/>
            <p:cNvPicPr preferRelativeResize="0"/>
            <p:nvPr/>
          </p:nvPicPr>
          <p:blipFill rotWithShape="1">
            <a:blip r:embed="rId5">
              <a:alphaModFix/>
            </a:blip>
            <a:srcRect b="5473" l="19841" r="60760" t="0"/>
            <a:stretch/>
          </p:blipFill>
          <p:spPr>
            <a:xfrm>
              <a:off x="573875" y="34182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3" name="Google Shape;863;p86"/>
            <p:cNvSpPr/>
            <p:nvPr/>
          </p:nvSpPr>
          <p:spPr>
            <a:xfrm>
              <a:off x="126275" y="3418225"/>
              <a:ext cx="901200" cy="10488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</p:grpSp>
      <p:cxnSp>
        <p:nvCxnSpPr>
          <p:cNvPr id="899" name="Google Shape;899;p86"/>
          <p:cNvCxnSpPr>
            <a:stCxn id="900" idx="3"/>
            <a:endCxn id="901" idx="1"/>
          </p:cNvCxnSpPr>
          <p:nvPr/>
        </p:nvCxnSpPr>
        <p:spPr>
          <a:xfrm>
            <a:off x="9643175" y="6647838"/>
            <a:ext cx="411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02" name="Google Shape;902;p86"/>
          <p:cNvCxnSpPr>
            <a:stCxn id="889" idx="3"/>
            <a:endCxn id="864" idx="2"/>
          </p:cNvCxnSpPr>
          <p:nvPr/>
        </p:nvCxnSpPr>
        <p:spPr>
          <a:xfrm>
            <a:off x="2472303" y="5666630"/>
            <a:ext cx="414900" cy="1082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1" name="Google Shape;901;p86"/>
          <p:cNvSpPr/>
          <p:nvPr/>
        </p:nvSpPr>
        <p:spPr>
          <a:xfrm>
            <a:off x="10054626" y="6322801"/>
            <a:ext cx="1551600" cy="6501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Relevant 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Score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3" name="Google Shape;903;p86"/>
          <p:cNvCxnSpPr/>
          <p:nvPr/>
        </p:nvCxnSpPr>
        <p:spPr>
          <a:xfrm>
            <a:off x="11606233" y="6679230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4" name="Google Shape;904;p86"/>
          <p:cNvSpPr/>
          <p:nvPr/>
        </p:nvSpPr>
        <p:spPr>
          <a:xfrm>
            <a:off x="13288788" y="6239088"/>
            <a:ext cx="2271000" cy="8175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5" name="Google Shape;905;p86"/>
          <p:cNvSpPr/>
          <p:nvPr/>
        </p:nvSpPr>
        <p:spPr>
          <a:xfrm>
            <a:off x="15986538" y="6326889"/>
            <a:ext cx="1551600" cy="6501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Uncertainty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Score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6" name="Google Shape;906;p86"/>
          <p:cNvCxnSpPr/>
          <p:nvPr/>
        </p:nvCxnSpPr>
        <p:spPr>
          <a:xfrm>
            <a:off x="15588708" y="6651943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4" name="Google Shape;864;p86"/>
          <p:cNvSpPr/>
          <p:nvPr/>
        </p:nvSpPr>
        <p:spPr>
          <a:xfrm>
            <a:off x="2887075" y="6340100"/>
            <a:ext cx="2053200" cy="8175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 pose model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7" name="Google Shape;907;p86"/>
          <p:cNvSpPr txBox="1"/>
          <p:nvPr/>
        </p:nvSpPr>
        <p:spPr>
          <a:xfrm>
            <a:off x="13521100" y="567025"/>
            <a:ext cx="235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Training stage </a:t>
            </a:r>
            <a:endParaRPr b="1" sz="2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8" name="Google Shape;908;p86"/>
          <p:cNvSpPr txBox="1"/>
          <p:nvPr/>
        </p:nvSpPr>
        <p:spPr>
          <a:xfrm>
            <a:off x="15795900" y="4078125"/>
            <a:ext cx="23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Active learning</a:t>
            </a:r>
            <a:endParaRPr b="1" sz="23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9" name="Google Shape;909;p86"/>
          <p:cNvCxnSpPr>
            <a:stCxn id="863" idx="3"/>
            <a:endCxn id="864" idx="2"/>
          </p:cNvCxnSpPr>
          <p:nvPr/>
        </p:nvCxnSpPr>
        <p:spPr>
          <a:xfrm flipH="1" rot="10800000">
            <a:off x="2490062" y="6748961"/>
            <a:ext cx="396900" cy="1054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10" name="Google Shape;910;p86"/>
          <p:cNvSpPr/>
          <p:nvPr/>
        </p:nvSpPr>
        <p:spPr>
          <a:xfrm>
            <a:off x="18692000" y="1433875"/>
            <a:ext cx="3066600" cy="7548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Query top-2K data</a:t>
            </a:r>
            <a:endParaRPr b="1" sz="2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11" name="Google Shape;911;p86"/>
          <p:cNvCxnSpPr>
            <a:stCxn id="905" idx="3"/>
            <a:endCxn id="874" idx="1"/>
          </p:cNvCxnSpPr>
          <p:nvPr/>
        </p:nvCxnSpPr>
        <p:spPr>
          <a:xfrm rot="10800000">
            <a:off x="1426038" y="2279739"/>
            <a:ext cx="16112100" cy="4372200"/>
          </a:xfrm>
          <a:prstGeom prst="bentConnector5">
            <a:avLst>
              <a:gd fmla="val -1478" name="adj1"/>
              <a:gd fmla="val -60909" name="adj2"/>
              <a:gd fmla="val 106966" name="adj3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12" name="Google Shape;912;p86"/>
          <p:cNvSpPr/>
          <p:nvPr/>
        </p:nvSpPr>
        <p:spPr>
          <a:xfrm>
            <a:off x="18692000" y="1433875"/>
            <a:ext cx="3066600" cy="7548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Query top-2K data</a:t>
            </a:r>
            <a:endParaRPr b="1" sz="2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3" name="Google Shape;913;p86"/>
          <p:cNvSpPr/>
          <p:nvPr/>
        </p:nvSpPr>
        <p:spPr>
          <a:xfrm>
            <a:off x="19346575" y="3718450"/>
            <a:ext cx="3181500" cy="1222200"/>
          </a:xfrm>
          <a:prstGeom prst="round2DiagRect">
            <a:avLst>
              <a:gd fmla="val 0" name="adj1"/>
              <a:gd fmla="val 5000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4" name="Google Shape;914;p86"/>
          <p:cNvSpPr/>
          <p:nvPr/>
        </p:nvSpPr>
        <p:spPr>
          <a:xfrm>
            <a:off x="5538225" y="5424775"/>
            <a:ext cx="1289700" cy="8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Labeled </a:t>
            </a:r>
            <a:br>
              <a:rPr b="1" lang="en-US">
                <a:latin typeface="DM Sans"/>
                <a:ea typeface="DM Sans"/>
                <a:cs typeface="DM Sans"/>
                <a:sym typeface="DM Sans"/>
              </a:rPr>
            </a:b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2D feature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5" name="Google Shape;915;p86"/>
          <p:cNvSpPr/>
          <p:nvPr/>
        </p:nvSpPr>
        <p:spPr>
          <a:xfrm>
            <a:off x="5538225" y="7370450"/>
            <a:ext cx="1289700" cy="8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Unl</a:t>
            </a: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abeled </a:t>
            </a:r>
            <a:br>
              <a:rPr b="1" lang="en-US">
                <a:latin typeface="DM Sans"/>
                <a:ea typeface="DM Sans"/>
                <a:cs typeface="DM Sans"/>
                <a:sym typeface="DM Sans"/>
              </a:rPr>
            </a:b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2D feature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0" name="Google Shape;900;p86"/>
          <p:cNvSpPr/>
          <p:nvPr/>
        </p:nvSpPr>
        <p:spPr>
          <a:xfrm>
            <a:off x="7402775" y="5681388"/>
            <a:ext cx="2240400" cy="1932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6" name="Google Shape;916;p86"/>
          <p:cNvGrpSpPr/>
          <p:nvPr/>
        </p:nvGrpSpPr>
        <p:grpSpPr>
          <a:xfrm>
            <a:off x="7599359" y="5925262"/>
            <a:ext cx="1933944" cy="1445176"/>
            <a:chOff x="835260" y="2985386"/>
            <a:chExt cx="2648150" cy="2008026"/>
          </a:xfrm>
        </p:grpSpPr>
        <p:grpSp>
          <p:nvGrpSpPr>
            <p:cNvPr id="917" name="Google Shape;917;p86"/>
            <p:cNvGrpSpPr/>
            <p:nvPr/>
          </p:nvGrpSpPr>
          <p:grpSpPr>
            <a:xfrm>
              <a:off x="835260" y="2985386"/>
              <a:ext cx="2648150" cy="2008026"/>
              <a:chOff x="4492575" y="1424225"/>
              <a:chExt cx="3292490" cy="2502525"/>
            </a:xfrm>
          </p:grpSpPr>
          <p:sp>
            <p:nvSpPr>
              <p:cNvPr id="918" name="Google Shape;918;p86"/>
              <p:cNvSpPr/>
              <p:nvPr/>
            </p:nvSpPr>
            <p:spPr>
              <a:xfrm>
                <a:off x="4492575" y="1424225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rgbClr val="1111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919" name="Google Shape;919;p86"/>
              <p:cNvSpPr/>
              <p:nvPr/>
            </p:nvSpPr>
            <p:spPr>
              <a:xfrm>
                <a:off x="5871665" y="2171150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920" name="Google Shape;920;p86"/>
              <p:cNvSpPr/>
              <p:nvPr/>
            </p:nvSpPr>
            <p:spPr>
              <a:xfrm>
                <a:off x="5413275" y="2266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921" name="Google Shape;921;p86"/>
              <p:cNvSpPr/>
              <p:nvPr/>
            </p:nvSpPr>
            <p:spPr>
              <a:xfrm>
                <a:off x="6861075" y="3028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922" name="Google Shape;922;p86"/>
              <p:cNvSpPr/>
              <p:nvPr/>
            </p:nvSpPr>
            <p:spPr>
              <a:xfrm>
                <a:off x="4879875" y="24184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923" name="Google Shape;923;p86"/>
              <p:cNvSpPr/>
              <p:nvPr/>
            </p:nvSpPr>
            <p:spPr>
              <a:xfrm>
                <a:off x="7394475" y="25708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924" name="Google Shape;924;p86"/>
              <p:cNvSpPr/>
              <p:nvPr/>
            </p:nvSpPr>
            <p:spPr>
              <a:xfrm>
                <a:off x="5184675" y="15802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925" name="Google Shape;925;p86"/>
              <p:cNvSpPr/>
              <p:nvPr/>
            </p:nvSpPr>
            <p:spPr>
              <a:xfrm>
                <a:off x="6099075" y="32566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926" name="Google Shape;926;p86"/>
              <p:cNvSpPr/>
              <p:nvPr/>
            </p:nvSpPr>
            <p:spPr>
              <a:xfrm>
                <a:off x="6134120" y="2666930"/>
                <a:ext cx="72000" cy="72000"/>
              </a:xfrm>
              <a:prstGeom prst="ellipse">
                <a:avLst/>
              </a:prstGeom>
              <a:solidFill>
                <a:srgbClr val="93C47D"/>
              </a:solidFill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</p:grpSp>
        <p:cxnSp>
          <p:nvCxnSpPr>
            <p:cNvPr id="927" name="Google Shape;927;p86"/>
            <p:cNvCxnSpPr>
              <a:stCxn id="920" idx="1"/>
              <a:endCxn id="918" idx="1"/>
            </p:cNvCxnSpPr>
            <p:nvPr/>
          </p:nvCxnSpPr>
          <p:spPr>
            <a:xfrm rot="10800000">
              <a:off x="1060760" y="3191707"/>
              <a:ext cx="523500" cy="477600"/>
            </a:xfrm>
            <a:prstGeom prst="straightConnector1">
              <a:avLst/>
            </a:prstGeom>
            <a:noFill/>
            <a:ln cap="flat" cmpd="sng" w="28575">
              <a:solidFill>
                <a:srgbClr val="11111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8" name="Google Shape;928;p86"/>
            <p:cNvSpPr txBox="1"/>
            <p:nvPr/>
          </p:nvSpPr>
          <p:spPr>
            <a:xfrm>
              <a:off x="1316025" y="3093497"/>
              <a:ext cx="3276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δ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929" name="Google Shape;929;p86"/>
          <p:cNvSpPr txBox="1"/>
          <p:nvPr/>
        </p:nvSpPr>
        <p:spPr>
          <a:xfrm>
            <a:off x="8333575" y="8819613"/>
            <a:ext cx="205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DM Sans"/>
                <a:ea typeface="DM Sans"/>
                <a:cs typeface="DM Sans"/>
                <a:sym typeface="DM Sans"/>
              </a:rPr>
              <a:t>Query top-K data</a:t>
            </a:r>
            <a:endParaRPr sz="1600"/>
          </a:p>
        </p:txBody>
      </p:sp>
      <p:cxnSp>
        <p:nvCxnSpPr>
          <p:cNvPr id="930" name="Google Shape;930;p86"/>
          <p:cNvCxnSpPr>
            <a:stCxn id="914" idx="3"/>
          </p:cNvCxnSpPr>
          <p:nvPr/>
        </p:nvCxnSpPr>
        <p:spPr>
          <a:xfrm>
            <a:off x="6827925" y="5833525"/>
            <a:ext cx="284700" cy="7449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86"/>
          <p:cNvCxnSpPr>
            <a:endCxn id="915" idx="1"/>
          </p:cNvCxnSpPr>
          <p:nvPr/>
        </p:nvCxnSpPr>
        <p:spPr>
          <a:xfrm flipH="1" rot="-5400000">
            <a:off x="4991475" y="7232450"/>
            <a:ext cx="831300" cy="262200"/>
          </a:xfrm>
          <a:prstGeom prst="bent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2" name="Google Shape;932;p86"/>
          <p:cNvCxnSpPr>
            <a:stCxn id="914" idx="1"/>
          </p:cNvCxnSpPr>
          <p:nvPr/>
        </p:nvCxnSpPr>
        <p:spPr>
          <a:xfrm flipH="1">
            <a:off x="5257125" y="5833525"/>
            <a:ext cx="281100" cy="7524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86"/>
          <p:cNvSpPr txBox="1"/>
          <p:nvPr/>
        </p:nvSpPr>
        <p:spPr>
          <a:xfrm>
            <a:off x="7846299" y="7699325"/>
            <a:ext cx="164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34" name="Google Shape;934;p86"/>
          <p:cNvCxnSpPr>
            <a:stCxn id="915" idx="3"/>
          </p:cNvCxnSpPr>
          <p:nvPr/>
        </p:nvCxnSpPr>
        <p:spPr>
          <a:xfrm flipH="1" rot="10800000">
            <a:off x="6827925" y="6909800"/>
            <a:ext cx="293100" cy="869400"/>
          </a:xfrm>
          <a:prstGeom prst="bent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86"/>
          <p:cNvCxnSpPr/>
          <p:nvPr/>
        </p:nvCxnSpPr>
        <p:spPr>
          <a:xfrm>
            <a:off x="4940275" y="6585925"/>
            <a:ext cx="332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86"/>
          <p:cNvCxnSpPr/>
          <p:nvPr/>
        </p:nvCxnSpPr>
        <p:spPr>
          <a:xfrm>
            <a:off x="4951125" y="6935975"/>
            <a:ext cx="3393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86"/>
          <p:cNvCxnSpPr/>
          <p:nvPr/>
        </p:nvCxnSpPr>
        <p:spPr>
          <a:xfrm>
            <a:off x="7097325" y="6582263"/>
            <a:ext cx="304800" cy="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stealth"/>
          </a:ln>
        </p:spPr>
      </p:cxnSp>
      <p:cxnSp>
        <p:nvCxnSpPr>
          <p:cNvPr id="938" name="Google Shape;938;p86"/>
          <p:cNvCxnSpPr/>
          <p:nvPr/>
        </p:nvCxnSpPr>
        <p:spPr>
          <a:xfrm>
            <a:off x="7106825" y="6905475"/>
            <a:ext cx="301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stealth"/>
          </a:ln>
        </p:spPr>
      </p:cxnSp>
      <p:grpSp>
        <p:nvGrpSpPr>
          <p:cNvPr id="939" name="Google Shape;939;p86"/>
          <p:cNvGrpSpPr/>
          <p:nvPr/>
        </p:nvGrpSpPr>
        <p:grpSpPr>
          <a:xfrm>
            <a:off x="11989130" y="5828842"/>
            <a:ext cx="908379" cy="1700758"/>
            <a:chOff x="120469" y="3418225"/>
            <a:chExt cx="458176" cy="1048815"/>
          </a:xfrm>
        </p:grpSpPr>
        <p:pic>
          <p:nvPicPr>
            <p:cNvPr id="940" name="Google Shape;940;p86"/>
            <p:cNvPicPr preferRelativeResize="0"/>
            <p:nvPr/>
          </p:nvPicPr>
          <p:blipFill rotWithShape="1">
            <a:blip r:embed="rId5">
              <a:alphaModFix/>
            </a:blip>
            <a:srcRect b="5473" l="0" r="81050" t="0"/>
            <a:stretch/>
          </p:blipFill>
          <p:spPr>
            <a:xfrm>
              <a:off x="126275" y="34182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p86"/>
            <p:cNvPicPr preferRelativeResize="0"/>
            <p:nvPr/>
          </p:nvPicPr>
          <p:blipFill rotWithShape="1">
            <a:blip r:embed="rId5">
              <a:alphaModFix/>
            </a:blip>
            <a:srcRect b="5473" l="39593" r="41009" t="0"/>
            <a:stretch/>
          </p:blipFill>
          <p:spPr>
            <a:xfrm>
              <a:off x="120469" y="39393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2" name="Google Shape;942;p86"/>
            <p:cNvSpPr/>
            <p:nvPr/>
          </p:nvSpPr>
          <p:spPr>
            <a:xfrm>
              <a:off x="126272" y="3418240"/>
              <a:ext cx="447600" cy="1048800"/>
            </a:xfrm>
            <a:prstGeom prst="rect">
              <a:avLst/>
            </a:prstGeom>
            <a:noFill/>
            <a:ln cap="flat" cmpd="sng" w="28575">
              <a:solidFill>
                <a:srgbClr val="B754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3" name="Google Shape;943;p86"/>
          <p:cNvCxnSpPr/>
          <p:nvPr/>
        </p:nvCxnSpPr>
        <p:spPr>
          <a:xfrm>
            <a:off x="12897508" y="6679218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4" name="Google Shape;944;p86"/>
          <p:cNvSpPr txBox="1"/>
          <p:nvPr/>
        </p:nvSpPr>
        <p:spPr>
          <a:xfrm>
            <a:off x="433800" y="-8472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Overview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7"/>
          <p:cNvSpPr txBox="1"/>
          <p:nvPr>
            <p:ph idx="12" type="sldNum"/>
          </p:nvPr>
        </p:nvSpPr>
        <p:spPr>
          <a:xfrm>
            <a:off x="17219409" y="9540087"/>
            <a:ext cx="1068600" cy="754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0" name="Google Shape;950;p87"/>
          <p:cNvSpPr/>
          <p:nvPr/>
        </p:nvSpPr>
        <p:spPr>
          <a:xfrm>
            <a:off x="787800" y="1105825"/>
            <a:ext cx="15008100" cy="26580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7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2" name="Google Shape;952;p87"/>
          <p:cNvGrpSpPr/>
          <p:nvPr/>
        </p:nvGrpSpPr>
        <p:grpSpPr>
          <a:xfrm>
            <a:off x="1258762" y="1433869"/>
            <a:ext cx="2053200" cy="2253643"/>
            <a:chOff x="1300325" y="2654807"/>
            <a:chExt cx="2053200" cy="2253643"/>
          </a:xfrm>
        </p:grpSpPr>
        <p:grpSp>
          <p:nvGrpSpPr>
            <p:cNvPr id="953" name="Google Shape;953;p87"/>
            <p:cNvGrpSpPr/>
            <p:nvPr/>
          </p:nvGrpSpPr>
          <p:grpSpPr>
            <a:xfrm>
              <a:off x="1467465" y="2654807"/>
              <a:ext cx="1733813" cy="1665366"/>
              <a:chOff x="151950" y="963150"/>
              <a:chExt cx="901150" cy="919279"/>
            </a:xfrm>
          </p:grpSpPr>
          <p:pic>
            <p:nvPicPr>
              <p:cNvPr id="954" name="Google Shape;954;p87"/>
              <p:cNvPicPr preferRelativeResize="0"/>
              <p:nvPr/>
            </p:nvPicPr>
            <p:blipFill rotWithShape="1">
              <a:blip r:embed="rId3">
                <a:alphaModFix/>
              </a:blip>
              <a:srcRect b="20937" l="0" r="0" t="60962"/>
              <a:stretch/>
            </p:blipFill>
            <p:spPr>
              <a:xfrm>
                <a:off x="160025" y="963150"/>
                <a:ext cx="467700" cy="453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5" name="Google Shape;955;p87"/>
              <p:cNvPicPr preferRelativeResize="0"/>
              <p:nvPr/>
            </p:nvPicPr>
            <p:blipFill rotWithShape="1">
              <a:blip r:embed="rId3">
                <a:alphaModFix/>
              </a:blip>
              <a:srcRect b="41050" l="0" r="4607" t="40849"/>
              <a:stretch/>
            </p:blipFill>
            <p:spPr>
              <a:xfrm>
                <a:off x="160025" y="1417913"/>
                <a:ext cx="447600" cy="4645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6" name="Google Shape;956;p87"/>
              <p:cNvPicPr preferRelativeResize="0"/>
              <p:nvPr/>
            </p:nvPicPr>
            <p:blipFill rotWithShape="1">
              <a:blip r:embed="rId3">
                <a:alphaModFix/>
              </a:blip>
              <a:srcRect b="61578" l="0" r="-887" t="20064"/>
              <a:stretch/>
            </p:blipFill>
            <p:spPr>
              <a:xfrm>
                <a:off x="585400" y="1408700"/>
                <a:ext cx="467700" cy="464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7" name="Google Shape;957;p8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7625" y="971307"/>
                <a:ext cx="437700" cy="4351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8" name="Google Shape;958;p87"/>
              <p:cNvSpPr/>
              <p:nvPr/>
            </p:nvSpPr>
            <p:spPr>
              <a:xfrm>
                <a:off x="151950" y="983525"/>
                <a:ext cx="893400" cy="893100"/>
              </a:xfrm>
              <a:prstGeom prst="rect">
                <a:avLst/>
              </a:prstGeom>
              <a:noFill/>
              <a:ln cap="flat" cmpd="sng" w="3810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9" name="Google Shape;959;p87"/>
            <p:cNvSpPr txBox="1"/>
            <p:nvPr/>
          </p:nvSpPr>
          <p:spPr>
            <a:xfrm>
              <a:off x="1300325" y="4246650"/>
              <a:ext cx="2053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DM Sans"/>
                  <a:ea typeface="DM Sans"/>
                  <a:cs typeface="DM Sans"/>
                  <a:sym typeface="DM Sans"/>
                </a:rPr>
                <a:t>Labeled data</a:t>
              </a:r>
              <a:endParaRPr b="1" sz="19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960" name="Google Shape;960;p87"/>
          <p:cNvSpPr/>
          <p:nvPr/>
        </p:nvSpPr>
        <p:spPr>
          <a:xfrm>
            <a:off x="4076888" y="1659888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 pose model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1" name="Google Shape;961;p87"/>
          <p:cNvSpPr/>
          <p:nvPr/>
        </p:nvSpPr>
        <p:spPr>
          <a:xfrm>
            <a:off x="8090763" y="1664988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3D pose model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2" name="Google Shape;962;p87"/>
          <p:cNvSpPr/>
          <p:nvPr/>
        </p:nvSpPr>
        <p:spPr>
          <a:xfrm>
            <a:off x="12104638" y="1659875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63" name="Google Shape;963;p87"/>
          <p:cNvCxnSpPr>
            <a:stCxn id="958" idx="3"/>
            <a:endCxn id="960" idx="2"/>
          </p:cNvCxnSpPr>
          <p:nvPr/>
        </p:nvCxnSpPr>
        <p:spPr>
          <a:xfrm flipH="1" rot="10800000">
            <a:off x="3144804" y="2271051"/>
            <a:ext cx="932100" cy="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64" name="Google Shape;964;p87"/>
          <p:cNvCxnSpPr>
            <a:stCxn id="960" idx="0"/>
            <a:endCxn id="961" idx="2"/>
          </p:cNvCxnSpPr>
          <p:nvPr/>
        </p:nvCxnSpPr>
        <p:spPr>
          <a:xfrm>
            <a:off x="7258388" y="2270988"/>
            <a:ext cx="8325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65" name="Google Shape;965;p87"/>
          <p:cNvCxnSpPr>
            <a:stCxn id="961" idx="0"/>
            <a:endCxn id="962" idx="2"/>
          </p:cNvCxnSpPr>
          <p:nvPr/>
        </p:nvCxnSpPr>
        <p:spPr>
          <a:xfrm flipH="1" rot="10800000">
            <a:off x="11272263" y="2270988"/>
            <a:ext cx="8325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66" name="Google Shape;966;p87"/>
          <p:cNvSpPr txBox="1"/>
          <p:nvPr/>
        </p:nvSpPr>
        <p:spPr>
          <a:xfrm>
            <a:off x="13521100" y="567025"/>
            <a:ext cx="235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Training stage </a:t>
            </a:r>
            <a:endParaRPr b="1" sz="2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7" name="Google Shape;967;p87"/>
          <p:cNvSpPr/>
          <p:nvPr/>
        </p:nvSpPr>
        <p:spPr>
          <a:xfrm>
            <a:off x="18692000" y="1433875"/>
            <a:ext cx="3066600" cy="7548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Query top-2K data</a:t>
            </a:r>
            <a:endParaRPr b="1" sz="2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8" name="Google Shape;968;p87"/>
          <p:cNvSpPr txBox="1"/>
          <p:nvPr/>
        </p:nvSpPr>
        <p:spPr>
          <a:xfrm>
            <a:off x="433800" y="-8472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Overview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9" name="Google Shape;969;p87"/>
          <p:cNvSpPr/>
          <p:nvPr/>
        </p:nvSpPr>
        <p:spPr>
          <a:xfrm>
            <a:off x="18692000" y="1433875"/>
            <a:ext cx="3066600" cy="7548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Query top-2K data</a:t>
            </a:r>
            <a:endParaRPr b="1" sz="2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0" name="Google Shape;970;p87"/>
          <p:cNvSpPr/>
          <p:nvPr/>
        </p:nvSpPr>
        <p:spPr>
          <a:xfrm>
            <a:off x="19346575" y="3718450"/>
            <a:ext cx="3181500" cy="1222200"/>
          </a:xfrm>
          <a:prstGeom prst="round2DiagRect">
            <a:avLst>
              <a:gd fmla="val 0" name="adj1"/>
              <a:gd fmla="val 5000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6" name="Google Shape;976;p88"/>
          <p:cNvSpPr txBox="1"/>
          <p:nvPr>
            <p:ph idx="4294967295" type="subTitle"/>
          </p:nvPr>
        </p:nvSpPr>
        <p:spPr>
          <a:xfrm>
            <a:off x="710850" y="2069550"/>
            <a:ext cx="16264200" cy="6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Design our</a:t>
            </a:r>
            <a:r>
              <a:rPr b="1" lang="en-U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l</a:t>
            </a:r>
            <a:r>
              <a:rPr b="1" lang="en-U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oss prediction module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by following the steps: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Input: hidden layers of </a:t>
            </a:r>
            <a:r>
              <a:rPr b="1" lang="en-US">
                <a:solidFill>
                  <a:srgbClr val="4A86E8"/>
                </a:solidFill>
                <a:latin typeface="DM Sans"/>
                <a:ea typeface="DM Sans"/>
                <a:cs typeface="DM Sans"/>
                <a:sym typeface="DM Sans"/>
              </a:rPr>
              <a:t>task mod</a:t>
            </a:r>
            <a:r>
              <a:rPr b="1" lang="en-US">
                <a:solidFill>
                  <a:srgbClr val="4A86E8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Output: loss prediction module predicts the loss prediction 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GT: training loss of </a:t>
            </a:r>
            <a:r>
              <a:rPr b="1" lang="en-US">
                <a:solidFill>
                  <a:srgbClr val="4A86E8"/>
                </a:solidFill>
                <a:latin typeface="DM Sans"/>
                <a:ea typeface="DM Sans"/>
                <a:cs typeface="DM Sans"/>
                <a:sym typeface="DM Sans"/>
              </a:rPr>
              <a:t>task model.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7" name="Google Shape;977;p88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Inspiration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Loss prediction module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8" name="Google Shape;978;p88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950" y="5769025"/>
            <a:ext cx="10180926" cy="32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88"/>
          <p:cNvSpPr/>
          <p:nvPr/>
        </p:nvSpPr>
        <p:spPr>
          <a:xfrm>
            <a:off x="8038650" y="5944275"/>
            <a:ext cx="9547200" cy="12930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88"/>
          <p:cNvSpPr txBox="1"/>
          <p:nvPr/>
        </p:nvSpPr>
        <p:spPr>
          <a:xfrm>
            <a:off x="11695775" y="5171850"/>
            <a:ext cx="404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A86E8"/>
                </a:solidFill>
                <a:latin typeface="DM Sans"/>
                <a:ea typeface="DM Sans"/>
                <a:cs typeface="DM Sans"/>
                <a:sym typeface="DM Sans"/>
              </a:rPr>
              <a:t>Task model</a:t>
            </a:r>
            <a:endParaRPr b="1" sz="3600">
              <a:solidFill>
                <a:srgbClr val="4A86E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2" name="Google Shape;982;p88"/>
          <p:cNvSpPr/>
          <p:nvPr/>
        </p:nvSpPr>
        <p:spPr>
          <a:xfrm>
            <a:off x="10255050" y="7510650"/>
            <a:ext cx="3609900" cy="380100"/>
          </a:xfrm>
          <a:prstGeom prst="rect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88"/>
          <p:cNvSpPr txBox="1"/>
          <p:nvPr/>
        </p:nvSpPr>
        <p:spPr>
          <a:xfrm>
            <a:off x="14801850" y="7929300"/>
            <a:ext cx="704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6AA84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9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89"/>
          <p:cNvSpPr txBox="1"/>
          <p:nvPr/>
        </p:nvSpPr>
        <p:spPr>
          <a:xfrm>
            <a:off x="2938535" y="2796550"/>
            <a:ext cx="421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2D Stacked Hourglass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990" name="Google Shape;990;p89"/>
          <p:cNvSpPr/>
          <p:nvPr/>
        </p:nvSpPr>
        <p:spPr>
          <a:xfrm flipH="1">
            <a:off x="1556249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89"/>
          <p:cNvSpPr/>
          <p:nvPr/>
        </p:nvSpPr>
        <p:spPr>
          <a:xfrm flipH="1">
            <a:off x="1785268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992" name="Google Shape;992;p89"/>
          <p:cNvSpPr/>
          <p:nvPr/>
        </p:nvSpPr>
        <p:spPr>
          <a:xfrm flipH="1">
            <a:off x="2279794" y="392447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993" name="Google Shape;993;p89"/>
          <p:cNvSpPr/>
          <p:nvPr/>
        </p:nvSpPr>
        <p:spPr>
          <a:xfrm flipH="1">
            <a:off x="2032537" y="3818946"/>
            <a:ext cx="102000" cy="952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89"/>
          <p:cNvSpPr/>
          <p:nvPr/>
        </p:nvSpPr>
        <p:spPr>
          <a:xfrm>
            <a:off x="2429900" y="3484725"/>
            <a:ext cx="4853100" cy="1681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995" name="Google Shape;995;p89"/>
          <p:cNvSpPr/>
          <p:nvPr/>
        </p:nvSpPr>
        <p:spPr>
          <a:xfrm rot="-5400000">
            <a:off x="2883812" y="3794330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89"/>
          <p:cNvSpPr/>
          <p:nvPr/>
        </p:nvSpPr>
        <p:spPr>
          <a:xfrm flipH="1">
            <a:off x="2502710" y="3925313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7" name="Google Shape;997;p89"/>
          <p:cNvPicPr preferRelativeResize="0"/>
          <p:nvPr/>
        </p:nvPicPr>
        <p:blipFill rotWithShape="1">
          <a:blip r:embed="rId3">
            <a:alphaModFix/>
          </a:blip>
          <a:srcRect b="5473" l="19841" r="60760" t="0"/>
          <a:stretch/>
        </p:blipFill>
        <p:spPr>
          <a:xfrm>
            <a:off x="422131" y="3808077"/>
            <a:ext cx="1002033" cy="97259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89"/>
          <p:cNvSpPr/>
          <p:nvPr/>
        </p:nvSpPr>
        <p:spPr>
          <a:xfrm flipH="1">
            <a:off x="3903308" y="392447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999" name="Google Shape;999;p89"/>
          <p:cNvSpPr/>
          <p:nvPr/>
        </p:nvSpPr>
        <p:spPr>
          <a:xfrm flipH="1">
            <a:off x="4137651" y="39254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00" name="Google Shape;1000;p89"/>
          <p:cNvSpPr/>
          <p:nvPr/>
        </p:nvSpPr>
        <p:spPr>
          <a:xfrm flipH="1">
            <a:off x="4373527" y="392447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01" name="Google Shape;1001;p89"/>
          <p:cNvSpPr/>
          <p:nvPr/>
        </p:nvSpPr>
        <p:spPr>
          <a:xfrm flipH="1">
            <a:off x="4616045" y="392447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02" name="Google Shape;1002;p89"/>
          <p:cNvSpPr txBox="1"/>
          <p:nvPr/>
        </p:nvSpPr>
        <p:spPr>
          <a:xfrm>
            <a:off x="-132700" y="4681800"/>
            <a:ext cx="211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Image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(256 x 256)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3" name="Google Shape;1003;p89"/>
          <p:cNvSpPr/>
          <p:nvPr/>
        </p:nvSpPr>
        <p:spPr>
          <a:xfrm rot="-5400000">
            <a:off x="5343737" y="3793350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89"/>
          <p:cNvSpPr txBox="1"/>
          <p:nvPr/>
        </p:nvSpPr>
        <p:spPr>
          <a:xfrm>
            <a:off x="6858378" y="4910983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predicted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5" name="Google Shape;1005;p89"/>
          <p:cNvSpPr txBox="1"/>
          <p:nvPr>
            <p:ph idx="12" type="sldNum"/>
          </p:nvPr>
        </p:nvSpPr>
        <p:spPr>
          <a:xfrm>
            <a:off x="16620663" y="9507375"/>
            <a:ext cx="1753200" cy="631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6" name="Google Shape;1006;p89"/>
          <p:cNvPicPr preferRelativeResize="0"/>
          <p:nvPr/>
        </p:nvPicPr>
        <p:blipFill rotWithShape="1">
          <a:blip r:embed="rId4">
            <a:alphaModFix/>
          </a:blip>
          <a:srcRect b="0" l="6552" r="24619" t="3185"/>
          <a:stretch/>
        </p:blipFill>
        <p:spPr>
          <a:xfrm>
            <a:off x="7956325" y="3556075"/>
            <a:ext cx="1157525" cy="15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89"/>
          <p:cNvSpPr txBox="1"/>
          <p:nvPr/>
        </p:nvSpPr>
        <p:spPr>
          <a:xfrm>
            <a:off x="318575" y="388800"/>
            <a:ext cx="606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Training stage</a:t>
            </a:r>
            <a:endParaRPr b="1" sz="4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08" name="Google Shape;1008;p89"/>
          <p:cNvPicPr preferRelativeResize="0"/>
          <p:nvPr/>
        </p:nvPicPr>
        <p:blipFill rotWithShape="1">
          <a:blip r:embed="rId4">
            <a:alphaModFix/>
          </a:blip>
          <a:srcRect b="8381" l="6552" r="24619" t="4850"/>
          <a:stretch/>
        </p:blipFill>
        <p:spPr>
          <a:xfrm>
            <a:off x="8182700" y="945038"/>
            <a:ext cx="1088000" cy="13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89"/>
          <p:cNvSpPr txBox="1"/>
          <p:nvPr/>
        </p:nvSpPr>
        <p:spPr>
          <a:xfrm>
            <a:off x="6291698" y="-25"/>
            <a:ext cx="448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gaussian ground-truth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0" name="Google Shape;1010;p89"/>
          <p:cNvSpPr/>
          <p:nvPr/>
        </p:nvSpPr>
        <p:spPr>
          <a:xfrm rot="-5401964">
            <a:off x="9012099" y="4172998"/>
            <a:ext cx="1050000" cy="36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Argmax 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11" name="Google Shape;1011;p89"/>
          <p:cNvSpPr/>
          <p:nvPr/>
        </p:nvSpPr>
        <p:spPr>
          <a:xfrm>
            <a:off x="7390913" y="4213400"/>
            <a:ext cx="330600" cy="19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012" name="Google Shape;1012;p89"/>
          <p:cNvCxnSpPr>
            <a:stCxn id="1001" idx="1"/>
            <a:endCxn id="1011" idx="0"/>
          </p:cNvCxnSpPr>
          <p:nvPr/>
        </p:nvCxnSpPr>
        <p:spPr>
          <a:xfrm flipH="1" rot="10800000">
            <a:off x="4718045" y="4213371"/>
            <a:ext cx="2838300" cy="81000"/>
          </a:xfrm>
          <a:prstGeom prst="bentConnector4">
            <a:avLst>
              <a:gd fmla="val 2274" name="adj1"/>
              <a:gd fmla="val 64502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13" name="Google Shape;1013;p89"/>
          <p:cNvCxnSpPr/>
          <p:nvPr/>
        </p:nvCxnSpPr>
        <p:spPr>
          <a:xfrm>
            <a:off x="7180600" y="4307050"/>
            <a:ext cx="2166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14" name="Google Shape;1014;p89"/>
          <p:cNvCxnSpPr/>
          <p:nvPr/>
        </p:nvCxnSpPr>
        <p:spPr>
          <a:xfrm>
            <a:off x="8650488" y="2287975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1015" name="Google Shape;1015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8925" y="273080"/>
            <a:ext cx="4486799" cy="217312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6" name="Google Shape;1016;p89"/>
          <p:cNvSpPr/>
          <p:nvPr/>
        </p:nvSpPr>
        <p:spPr>
          <a:xfrm>
            <a:off x="18749750" y="1062750"/>
            <a:ext cx="4383600" cy="13833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7" name="Google Shape;1017;p89"/>
          <p:cNvGrpSpPr/>
          <p:nvPr/>
        </p:nvGrpSpPr>
        <p:grpSpPr>
          <a:xfrm>
            <a:off x="9979613" y="3789363"/>
            <a:ext cx="723600" cy="1108200"/>
            <a:chOff x="9598600" y="3740263"/>
            <a:chExt cx="723600" cy="1108200"/>
          </a:xfrm>
        </p:grpSpPr>
        <p:pic>
          <p:nvPicPr>
            <p:cNvPr id="1018" name="Google Shape;1018;p89"/>
            <p:cNvPicPr preferRelativeResize="0"/>
            <p:nvPr/>
          </p:nvPicPr>
          <p:blipFill rotWithShape="1">
            <a:blip r:embed="rId6">
              <a:alphaModFix/>
            </a:blip>
            <a:srcRect b="6167" l="9117" r="76507" t="10381"/>
            <a:stretch/>
          </p:blipFill>
          <p:spPr>
            <a:xfrm>
              <a:off x="9643362" y="3740263"/>
              <a:ext cx="634110" cy="1108200"/>
            </a:xfrm>
            <a:prstGeom prst="rect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19" name="Google Shape;1019;p89"/>
            <p:cNvSpPr/>
            <p:nvPr/>
          </p:nvSpPr>
          <p:spPr>
            <a:xfrm>
              <a:off x="9598600" y="3935638"/>
              <a:ext cx="723600" cy="738900"/>
            </a:xfrm>
            <a:prstGeom prst="rect">
              <a:avLst/>
            </a:prstGeom>
            <a:noFill/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0" name="Google Shape;1020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83288" y="4694112"/>
            <a:ext cx="2519025" cy="255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89"/>
          <p:cNvPicPr preferRelativeResize="0"/>
          <p:nvPr/>
        </p:nvPicPr>
        <p:blipFill rotWithShape="1">
          <a:blip r:embed="rId7">
            <a:alphaModFix/>
          </a:blip>
          <a:srcRect b="75573" l="37809" r="29099" t="5707"/>
          <a:stretch/>
        </p:blipFill>
        <p:spPr>
          <a:xfrm>
            <a:off x="8255500" y="2697238"/>
            <a:ext cx="676200" cy="38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2" name="Google Shape;1022;p89"/>
          <p:cNvCxnSpPr>
            <a:stCxn id="1010" idx="2"/>
            <a:endCxn id="1019" idx="1"/>
          </p:cNvCxnSpPr>
          <p:nvPr/>
        </p:nvCxnSpPr>
        <p:spPr>
          <a:xfrm flipH="1" rot="10800000">
            <a:off x="9719799" y="4354198"/>
            <a:ext cx="259800" cy="15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23" name="Google Shape;1023;p89"/>
          <p:cNvCxnSpPr>
            <a:endCxn id="1010" idx="0"/>
          </p:cNvCxnSpPr>
          <p:nvPr/>
        </p:nvCxnSpPr>
        <p:spPr>
          <a:xfrm flipH="1" rot="10800000">
            <a:off x="9112899" y="4355698"/>
            <a:ext cx="241500" cy="21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4" name="Google Shape;1024;p89"/>
          <p:cNvSpPr txBox="1"/>
          <p:nvPr/>
        </p:nvSpPr>
        <p:spPr>
          <a:xfrm>
            <a:off x="8931709" y="4956841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Prediction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(17 x 2)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25" name="Google Shape;1025;p89"/>
          <p:cNvCxnSpPr>
            <a:stCxn id="997" idx="3"/>
            <a:endCxn id="990" idx="3"/>
          </p:cNvCxnSpPr>
          <p:nvPr/>
        </p:nvCxnSpPr>
        <p:spPr>
          <a:xfrm>
            <a:off x="1424164" y="4294372"/>
            <a:ext cx="1320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026" name="Google Shape;1026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4137" y="247850"/>
            <a:ext cx="6505768" cy="1522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7" name="Google Shape;1027;p89"/>
          <p:cNvSpPr/>
          <p:nvPr/>
        </p:nvSpPr>
        <p:spPr>
          <a:xfrm rot="-5400000">
            <a:off x="1931975" y="2514738"/>
            <a:ext cx="223200" cy="861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grpSp>
        <p:nvGrpSpPr>
          <p:cNvPr id="1028" name="Google Shape;1028;p89"/>
          <p:cNvGrpSpPr/>
          <p:nvPr/>
        </p:nvGrpSpPr>
        <p:grpSpPr>
          <a:xfrm>
            <a:off x="187100" y="1522888"/>
            <a:ext cx="4156700" cy="1321283"/>
            <a:chOff x="187100" y="1522888"/>
            <a:chExt cx="4156700" cy="1321283"/>
          </a:xfrm>
        </p:grpSpPr>
        <p:grpSp>
          <p:nvGrpSpPr>
            <p:cNvPr id="1029" name="Google Shape;1029;p89"/>
            <p:cNvGrpSpPr/>
            <p:nvPr/>
          </p:nvGrpSpPr>
          <p:grpSpPr>
            <a:xfrm>
              <a:off x="187100" y="1522888"/>
              <a:ext cx="4156700" cy="1321283"/>
              <a:chOff x="174600" y="1638875"/>
              <a:chExt cx="4156700" cy="1321283"/>
            </a:xfrm>
          </p:grpSpPr>
          <p:sp>
            <p:nvSpPr>
              <p:cNvPr id="1030" name="Google Shape;1030;p89"/>
              <p:cNvSpPr/>
              <p:nvPr/>
            </p:nvSpPr>
            <p:spPr>
              <a:xfrm flipH="1">
                <a:off x="397710" y="1819721"/>
                <a:ext cx="66000" cy="214800"/>
              </a:xfrm>
              <a:prstGeom prst="rect">
                <a:avLst/>
              </a:prstGeom>
              <a:solidFill>
                <a:srgbClr val="4A86E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031" name="Google Shape;1031;p89"/>
              <p:cNvSpPr txBox="1"/>
              <p:nvPr/>
            </p:nvSpPr>
            <p:spPr>
              <a:xfrm>
                <a:off x="525238" y="1665527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Residual block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032" name="Google Shape;1032;p89"/>
              <p:cNvSpPr txBox="1"/>
              <p:nvPr/>
            </p:nvSpPr>
            <p:spPr>
              <a:xfrm>
                <a:off x="525260" y="2049493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Convolution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033" name="Google Shape;1033;p89"/>
              <p:cNvSpPr/>
              <p:nvPr/>
            </p:nvSpPr>
            <p:spPr>
              <a:xfrm flipH="1">
                <a:off x="397714" y="2203712"/>
                <a:ext cx="66000" cy="214800"/>
              </a:xfrm>
              <a:prstGeom prst="rect">
                <a:avLst/>
              </a:prstGeom>
              <a:solidFill>
                <a:srgbClr val="B75442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034" name="Google Shape;1034;p89"/>
              <p:cNvSpPr/>
              <p:nvPr/>
            </p:nvSpPr>
            <p:spPr>
              <a:xfrm rot="-5400000">
                <a:off x="1914074" y="1759420"/>
                <a:ext cx="255550" cy="335425"/>
              </a:xfrm>
              <a:prstGeom prst="flowChartCollate">
                <a:avLst/>
              </a:prstGeom>
              <a:solidFill>
                <a:srgbClr val="C9DAF8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89"/>
              <p:cNvSpPr txBox="1"/>
              <p:nvPr/>
            </p:nvSpPr>
            <p:spPr>
              <a:xfrm>
                <a:off x="2196537" y="1638875"/>
                <a:ext cx="1002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Hourglass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036" name="Google Shape;1036;p89"/>
              <p:cNvSpPr/>
              <p:nvPr/>
            </p:nvSpPr>
            <p:spPr>
              <a:xfrm flipH="1">
                <a:off x="397717" y="2587700"/>
                <a:ext cx="66000" cy="2148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037" name="Google Shape;1037;p89"/>
              <p:cNvSpPr txBox="1"/>
              <p:nvPr/>
            </p:nvSpPr>
            <p:spPr>
              <a:xfrm>
                <a:off x="554056" y="2436958"/>
                <a:ext cx="1270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Max pooling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038" name="Google Shape;1038;p89"/>
              <p:cNvSpPr/>
              <p:nvPr/>
            </p:nvSpPr>
            <p:spPr>
              <a:xfrm rot="-5400000">
                <a:off x="1919475" y="2268025"/>
                <a:ext cx="223200" cy="86100"/>
              </a:xfrm>
              <a:prstGeom prst="rect">
                <a:avLst/>
              </a:prstGeom>
              <a:solidFill>
                <a:srgbClr val="9E9E9E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039" name="Google Shape;1039;p89"/>
              <p:cNvSpPr txBox="1"/>
              <p:nvPr/>
            </p:nvSpPr>
            <p:spPr>
              <a:xfrm>
                <a:off x="2208500" y="2049488"/>
                <a:ext cx="2122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Batch nor + RELU + Dropout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040" name="Google Shape;1040;p89"/>
              <p:cNvSpPr/>
              <p:nvPr/>
            </p:nvSpPr>
            <p:spPr>
              <a:xfrm>
                <a:off x="174600" y="1692388"/>
                <a:ext cx="3822000" cy="1204500"/>
              </a:xfrm>
              <a:prstGeom prst="rect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1" name="Google Shape;1041;p89"/>
            <p:cNvSpPr txBox="1"/>
            <p:nvPr/>
          </p:nvSpPr>
          <p:spPr>
            <a:xfrm>
              <a:off x="2221006" y="2310071"/>
              <a:ext cx="127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latin typeface="Didact Gothic"/>
                  <a:ea typeface="Didact Gothic"/>
                  <a:cs typeface="Didact Gothic"/>
                  <a:sym typeface="Didact Gothic"/>
                </a:rPr>
                <a:t>Sigmoid</a:t>
              </a:r>
              <a:endParaRPr b="1" sz="10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1042" name="Google Shape;1042;p89"/>
          <p:cNvSpPr/>
          <p:nvPr/>
        </p:nvSpPr>
        <p:spPr>
          <a:xfrm>
            <a:off x="3147725" y="1702125"/>
            <a:ext cx="235800" cy="2406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43" name="Google Shape;1043;p89"/>
          <p:cNvSpPr txBox="1"/>
          <p:nvPr/>
        </p:nvSpPr>
        <p:spPr>
          <a:xfrm>
            <a:off x="3275877" y="1560813"/>
            <a:ext cx="85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concat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44" name="Google Shape;1044;p89"/>
          <p:cNvCxnSpPr>
            <a:stCxn id="990" idx="1"/>
            <a:endCxn id="991" idx="3"/>
          </p:cNvCxnSpPr>
          <p:nvPr/>
        </p:nvCxnSpPr>
        <p:spPr>
          <a:xfrm>
            <a:off x="1658249" y="4295221"/>
            <a:ext cx="1269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5" name="Google Shape;1045;p89"/>
          <p:cNvCxnSpPr>
            <a:stCxn id="991" idx="1"/>
            <a:endCxn id="993" idx="3"/>
          </p:cNvCxnSpPr>
          <p:nvPr/>
        </p:nvCxnSpPr>
        <p:spPr>
          <a:xfrm>
            <a:off x="1887268" y="4295221"/>
            <a:ext cx="1452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6" name="Google Shape;1046;p89"/>
          <p:cNvCxnSpPr>
            <a:stCxn id="993" idx="1"/>
            <a:endCxn id="992" idx="3"/>
          </p:cNvCxnSpPr>
          <p:nvPr/>
        </p:nvCxnSpPr>
        <p:spPr>
          <a:xfrm flipH="1" rot="10800000">
            <a:off x="2134537" y="4294446"/>
            <a:ext cx="1452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7" name="Google Shape;1047;p89"/>
          <p:cNvCxnSpPr/>
          <p:nvPr/>
        </p:nvCxnSpPr>
        <p:spPr>
          <a:xfrm>
            <a:off x="2388506" y="4295346"/>
            <a:ext cx="1221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8" name="Google Shape;1048;p89"/>
          <p:cNvCxnSpPr>
            <a:stCxn id="996" idx="1"/>
            <a:endCxn id="995" idx="0"/>
          </p:cNvCxnSpPr>
          <p:nvPr/>
        </p:nvCxnSpPr>
        <p:spPr>
          <a:xfrm>
            <a:off x="2604710" y="4295213"/>
            <a:ext cx="1482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9" name="Google Shape;1049;p89"/>
          <p:cNvCxnSpPr>
            <a:endCxn id="998" idx="3"/>
          </p:cNvCxnSpPr>
          <p:nvPr/>
        </p:nvCxnSpPr>
        <p:spPr>
          <a:xfrm flipH="1" rot="10800000">
            <a:off x="3763508" y="4294371"/>
            <a:ext cx="139800" cy="36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0" name="Google Shape;1050;p89"/>
          <p:cNvSpPr txBox="1"/>
          <p:nvPr/>
        </p:nvSpPr>
        <p:spPr>
          <a:xfrm>
            <a:off x="7333300" y="4118350"/>
            <a:ext cx="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idact Gothic"/>
                <a:ea typeface="Didact Gothic"/>
                <a:cs typeface="Didact Gothic"/>
                <a:sym typeface="Didact Gothic"/>
              </a:rPr>
              <a:t>Avg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51" name="Google Shape;1051;p89"/>
          <p:cNvCxnSpPr/>
          <p:nvPr/>
        </p:nvCxnSpPr>
        <p:spPr>
          <a:xfrm rot="10800000">
            <a:off x="8650488" y="3196475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052" name="Google Shape;1052;p89"/>
          <p:cNvCxnSpPr>
            <a:stCxn id="998" idx="1"/>
            <a:endCxn id="999" idx="3"/>
          </p:cNvCxnSpPr>
          <p:nvPr/>
        </p:nvCxnSpPr>
        <p:spPr>
          <a:xfrm>
            <a:off x="4005308" y="4294371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3" name="Google Shape;1053;p89"/>
          <p:cNvCxnSpPr/>
          <p:nvPr/>
        </p:nvCxnSpPr>
        <p:spPr>
          <a:xfrm>
            <a:off x="4239058" y="4293921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4" name="Google Shape;1054;p89"/>
          <p:cNvCxnSpPr/>
          <p:nvPr/>
        </p:nvCxnSpPr>
        <p:spPr>
          <a:xfrm>
            <a:off x="4477271" y="4294896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5" name="Google Shape;1055;p89"/>
          <p:cNvCxnSpPr>
            <a:stCxn id="1056" idx="6"/>
            <a:endCxn id="1003" idx="0"/>
          </p:cNvCxnSpPr>
          <p:nvPr/>
        </p:nvCxnSpPr>
        <p:spPr>
          <a:xfrm>
            <a:off x="5063250" y="4294375"/>
            <a:ext cx="149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7" name="Google Shape;1057;p89"/>
          <p:cNvCxnSpPr>
            <a:stCxn id="996" idx="2"/>
            <a:endCxn id="1056" idx="4"/>
          </p:cNvCxnSpPr>
          <p:nvPr/>
        </p:nvCxnSpPr>
        <p:spPr>
          <a:xfrm rot="-5400000">
            <a:off x="3623210" y="3275213"/>
            <a:ext cx="320400" cy="2459400"/>
          </a:xfrm>
          <a:prstGeom prst="bentConnector3">
            <a:avLst>
              <a:gd fmla="val -7432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6" name="Google Shape;1056;p89"/>
          <p:cNvSpPr/>
          <p:nvPr/>
        </p:nvSpPr>
        <p:spPr>
          <a:xfrm>
            <a:off x="4962750" y="4244125"/>
            <a:ext cx="100500" cy="1005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058" name="Google Shape;1058;p89"/>
          <p:cNvCxnSpPr>
            <a:stCxn id="1001" idx="1"/>
            <a:endCxn id="1056" idx="2"/>
          </p:cNvCxnSpPr>
          <p:nvPr/>
        </p:nvCxnSpPr>
        <p:spPr>
          <a:xfrm>
            <a:off x="4718045" y="4294371"/>
            <a:ext cx="244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9" name="Google Shape;1059;p89"/>
          <p:cNvSpPr/>
          <p:nvPr/>
        </p:nvSpPr>
        <p:spPr>
          <a:xfrm flipH="1">
            <a:off x="6368533" y="392399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60" name="Google Shape;1060;p89"/>
          <p:cNvSpPr/>
          <p:nvPr/>
        </p:nvSpPr>
        <p:spPr>
          <a:xfrm flipH="1">
            <a:off x="6602876" y="392497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61" name="Google Shape;1061;p89"/>
          <p:cNvSpPr/>
          <p:nvPr/>
        </p:nvSpPr>
        <p:spPr>
          <a:xfrm flipH="1">
            <a:off x="6842065" y="392627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62" name="Google Shape;1062;p89"/>
          <p:cNvSpPr/>
          <p:nvPr/>
        </p:nvSpPr>
        <p:spPr>
          <a:xfrm flipH="1">
            <a:off x="7081270" y="3923996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063" name="Google Shape;1063;p89"/>
          <p:cNvCxnSpPr>
            <a:stCxn id="1003" idx="2"/>
            <a:endCxn id="1059" idx="3"/>
          </p:cNvCxnSpPr>
          <p:nvPr/>
        </p:nvCxnSpPr>
        <p:spPr>
          <a:xfrm flipH="1" rot="10800000">
            <a:off x="6214943" y="4293774"/>
            <a:ext cx="153600" cy="6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64" name="Google Shape;1064;p89"/>
          <p:cNvCxnSpPr>
            <a:stCxn id="1059" idx="1"/>
            <a:endCxn id="1060" idx="3"/>
          </p:cNvCxnSpPr>
          <p:nvPr/>
        </p:nvCxnSpPr>
        <p:spPr>
          <a:xfrm>
            <a:off x="6470533" y="4293896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65" name="Google Shape;1065;p89"/>
          <p:cNvCxnSpPr/>
          <p:nvPr/>
        </p:nvCxnSpPr>
        <p:spPr>
          <a:xfrm>
            <a:off x="6704283" y="4293446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66" name="Google Shape;1066;p89"/>
          <p:cNvCxnSpPr>
            <a:stCxn id="1061" idx="1"/>
            <a:endCxn id="1062" idx="3"/>
          </p:cNvCxnSpPr>
          <p:nvPr/>
        </p:nvCxnSpPr>
        <p:spPr>
          <a:xfrm flipH="1" rot="10800000">
            <a:off x="6944065" y="4293771"/>
            <a:ext cx="137100" cy="24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67" name="Google Shape;1067;p89"/>
          <p:cNvCxnSpPr/>
          <p:nvPr/>
        </p:nvCxnSpPr>
        <p:spPr>
          <a:xfrm flipH="1" rot="10800000">
            <a:off x="7716675" y="4307475"/>
            <a:ext cx="233400" cy="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68" name="Google Shape;1068;p89"/>
          <p:cNvSpPr txBox="1"/>
          <p:nvPr/>
        </p:nvSpPr>
        <p:spPr>
          <a:xfrm>
            <a:off x="6883000" y="3150550"/>
            <a:ext cx="8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x2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0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90"/>
          <p:cNvSpPr txBox="1"/>
          <p:nvPr/>
        </p:nvSpPr>
        <p:spPr>
          <a:xfrm>
            <a:off x="2938535" y="2796550"/>
            <a:ext cx="421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2D Stacked Hourglass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075" name="Google Shape;1075;p90"/>
          <p:cNvSpPr/>
          <p:nvPr/>
        </p:nvSpPr>
        <p:spPr>
          <a:xfrm flipH="1">
            <a:off x="1556249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90"/>
          <p:cNvSpPr/>
          <p:nvPr/>
        </p:nvSpPr>
        <p:spPr>
          <a:xfrm flipH="1">
            <a:off x="1785268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77" name="Google Shape;1077;p90"/>
          <p:cNvSpPr/>
          <p:nvPr/>
        </p:nvSpPr>
        <p:spPr>
          <a:xfrm flipH="1">
            <a:off x="2279794" y="392447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78" name="Google Shape;1078;p90"/>
          <p:cNvSpPr/>
          <p:nvPr/>
        </p:nvSpPr>
        <p:spPr>
          <a:xfrm flipH="1">
            <a:off x="2032537" y="3818946"/>
            <a:ext cx="102000" cy="952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90"/>
          <p:cNvSpPr/>
          <p:nvPr/>
        </p:nvSpPr>
        <p:spPr>
          <a:xfrm>
            <a:off x="2429900" y="3484725"/>
            <a:ext cx="4853100" cy="1681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80" name="Google Shape;1080;p90"/>
          <p:cNvSpPr/>
          <p:nvPr/>
        </p:nvSpPr>
        <p:spPr>
          <a:xfrm rot="-5400000">
            <a:off x="2883812" y="3794330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90"/>
          <p:cNvSpPr/>
          <p:nvPr/>
        </p:nvSpPr>
        <p:spPr>
          <a:xfrm flipH="1">
            <a:off x="2502710" y="3925313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2" name="Google Shape;1082;p90"/>
          <p:cNvPicPr preferRelativeResize="0"/>
          <p:nvPr/>
        </p:nvPicPr>
        <p:blipFill rotWithShape="1">
          <a:blip r:embed="rId3">
            <a:alphaModFix/>
          </a:blip>
          <a:srcRect b="5473" l="19841" r="60760" t="0"/>
          <a:stretch/>
        </p:blipFill>
        <p:spPr>
          <a:xfrm>
            <a:off x="422131" y="3808077"/>
            <a:ext cx="1002033" cy="9725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90"/>
          <p:cNvSpPr/>
          <p:nvPr/>
        </p:nvSpPr>
        <p:spPr>
          <a:xfrm flipH="1">
            <a:off x="3903308" y="392447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84" name="Google Shape;1084;p90"/>
          <p:cNvSpPr/>
          <p:nvPr/>
        </p:nvSpPr>
        <p:spPr>
          <a:xfrm flipH="1">
            <a:off x="4137651" y="39254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85" name="Google Shape;1085;p90"/>
          <p:cNvSpPr/>
          <p:nvPr/>
        </p:nvSpPr>
        <p:spPr>
          <a:xfrm flipH="1">
            <a:off x="4373527" y="392447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86" name="Google Shape;1086;p90"/>
          <p:cNvSpPr/>
          <p:nvPr/>
        </p:nvSpPr>
        <p:spPr>
          <a:xfrm flipH="1">
            <a:off x="4616045" y="392447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87" name="Google Shape;1087;p90"/>
          <p:cNvSpPr txBox="1"/>
          <p:nvPr/>
        </p:nvSpPr>
        <p:spPr>
          <a:xfrm>
            <a:off x="168250" y="4647625"/>
            <a:ext cx="144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Image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(256 x 256)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8" name="Google Shape;1088;p90"/>
          <p:cNvSpPr/>
          <p:nvPr/>
        </p:nvSpPr>
        <p:spPr>
          <a:xfrm rot="-5400000">
            <a:off x="5343737" y="3793350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90"/>
          <p:cNvSpPr txBox="1"/>
          <p:nvPr/>
        </p:nvSpPr>
        <p:spPr>
          <a:xfrm>
            <a:off x="6858378" y="4910983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predicted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0" name="Google Shape;1090;p90"/>
          <p:cNvSpPr txBox="1"/>
          <p:nvPr>
            <p:ph idx="12" type="sldNum"/>
          </p:nvPr>
        </p:nvSpPr>
        <p:spPr>
          <a:xfrm>
            <a:off x="16620663" y="9507375"/>
            <a:ext cx="1753200" cy="631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1" name="Google Shape;1091;p90"/>
          <p:cNvSpPr txBox="1"/>
          <p:nvPr/>
        </p:nvSpPr>
        <p:spPr>
          <a:xfrm>
            <a:off x="11604143" y="2794617"/>
            <a:ext cx="343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3D Regression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pic>
        <p:nvPicPr>
          <p:cNvPr id="1092" name="Google Shape;1092;p90"/>
          <p:cNvPicPr preferRelativeResize="0"/>
          <p:nvPr/>
        </p:nvPicPr>
        <p:blipFill rotWithShape="1">
          <a:blip r:embed="rId4">
            <a:alphaModFix/>
          </a:blip>
          <a:srcRect b="0" l="6552" r="24619" t="3185"/>
          <a:stretch/>
        </p:blipFill>
        <p:spPr>
          <a:xfrm>
            <a:off x="7956325" y="3556075"/>
            <a:ext cx="1157525" cy="15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90"/>
          <p:cNvSpPr txBox="1"/>
          <p:nvPr/>
        </p:nvSpPr>
        <p:spPr>
          <a:xfrm>
            <a:off x="318575" y="388800"/>
            <a:ext cx="606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Training stage</a:t>
            </a:r>
            <a:endParaRPr b="1" sz="4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94" name="Google Shape;1094;p90"/>
          <p:cNvPicPr preferRelativeResize="0"/>
          <p:nvPr/>
        </p:nvPicPr>
        <p:blipFill rotWithShape="1">
          <a:blip r:embed="rId4">
            <a:alphaModFix/>
          </a:blip>
          <a:srcRect b="8381" l="6552" r="24619" t="4850"/>
          <a:stretch/>
        </p:blipFill>
        <p:spPr>
          <a:xfrm>
            <a:off x="8182700" y="945038"/>
            <a:ext cx="1088000" cy="13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90"/>
          <p:cNvSpPr txBox="1"/>
          <p:nvPr/>
        </p:nvSpPr>
        <p:spPr>
          <a:xfrm>
            <a:off x="6291698" y="-25"/>
            <a:ext cx="448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gaussian ground-truth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6" name="Google Shape;1096;p90"/>
          <p:cNvSpPr/>
          <p:nvPr/>
        </p:nvSpPr>
        <p:spPr>
          <a:xfrm rot="-5401964">
            <a:off x="9012099" y="4172998"/>
            <a:ext cx="1050000" cy="36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Argmax 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97" name="Google Shape;1097;p90"/>
          <p:cNvSpPr/>
          <p:nvPr/>
        </p:nvSpPr>
        <p:spPr>
          <a:xfrm>
            <a:off x="7390913" y="4213400"/>
            <a:ext cx="330600" cy="19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098" name="Google Shape;1098;p90"/>
          <p:cNvCxnSpPr>
            <a:stCxn id="1086" idx="1"/>
            <a:endCxn id="1097" idx="0"/>
          </p:cNvCxnSpPr>
          <p:nvPr/>
        </p:nvCxnSpPr>
        <p:spPr>
          <a:xfrm flipH="1" rot="10800000">
            <a:off x="4718045" y="4213371"/>
            <a:ext cx="2838300" cy="81000"/>
          </a:xfrm>
          <a:prstGeom prst="bentConnector4">
            <a:avLst>
              <a:gd fmla="val 2274" name="adj1"/>
              <a:gd fmla="val 64502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9" name="Google Shape;1099;p90"/>
          <p:cNvCxnSpPr/>
          <p:nvPr/>
        </p:nvCxnSpPr>
        <p:spPr>
          <a:xfrm>
            <a:off x="7180600" y="4307050"/>
            <a:ext cx="2166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00" name="Google Shape;1100;p90"/>
          <p:cNvCxnSpPr/>
          <p:nvPr/>
        </p:nvCxnSpPr>
        <p:spPr>
          <a:xfrm>
            <a:off x="8650488" y="2287975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1101" name="Google Shape;110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8925" y="273080"/>
            <a:ext cx="4486799" cy="217312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2" name="Google Shape;1102;p90"/>
          <p:cNvSpPr/>
          <p:nvPr/>
        </p:nvSpPr>
        <p:spPr>
          <a:xfrm>
            <a:off x="18749750" y="1062750"/>
            <a:ext cx="4383600" cy="13833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3" name="Google Shape;1103;p90"/>
          <p:cNvGrpSpPr/>
          <p:nvPr/>
        </p:nvGrpSpPr>
        <p:grpSpPr>
          <a:xfrm>
            <a:off x="9979613" y="3789363"/>
            <a:ext cx="723600" cy="1108200"/>
            <a:chOff x="9598600" y="3740263"/>
            <a:chExt cx="723600" cy="1108200"/>
          </a:xfrm>
        </p:grpSpPr>
        <p:pic>
          <p:nvPicPr>
            <p:cNvPr id="1104" name="Google Shape;1104;p90"/>
            <p:cNvPicPr preferRelativeResize="0"/>
            <p:nvPr/>
          </p:nvPicPr>
          <p:blipFill rotWithShape="1">
            <a:blip r:embed="rId6">
              <a:alphaModFix/>
            </a:blip>
            <a:srcRect b="6167" l="9117" r="76507" t="10381"/>
            <a:stretch/>
          </p:blipFill>
          <p:spPr>
            <a:xfrm>
              <a:off x="9643362" y="3740263"/>
              <a:ext cx="634110" cy="1108200"/>
            </a:xfrm>
            <a:prstGeom prst="rect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05" name="Google Shape;1105;p90"/>
            <p:cNvSpPr/>
            <p:nvPr/>
          </p:nvSpPr>
          <p:spPr>
            <a:xfrm>
              <a:off x="9598600" y="3935638"/>
              <a:ext cx="723600" cy="738900"/>
            </a:xfrm>
            <a:prstGeom prst="rect">
              <a:avLst/>
            </a:prstGeom>
            <a:noFill/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6" name="Google Shape;1106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83288" y="4694112"/>
            <a:ext cx="2519025" cy="255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90"/>
          <p:cNvPicPr preferRelativeResize="0"/>
          <p:nvPr/>
        </p:nvPicPr>
        <p:blipFill rotWithShape="1">
          <a:blip r:embed="rId7">
            <a:alphaModFix/>
          </a:blip>
          <a:srcRect b="75573" l="37809" r="29099" t="5707"/>
          <a:stretch/>
        </p:blipFill>
        <p:spPr>
          <a:xfrm>
            <a:off x="8255500" y="2697238"/>
            <a:ext cx="676200" cy="38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8" name="Google Shape;1108;p90"/>
          <p:cNvCxnSpPr>
            <a:stCxn id="1105" idx="3"/>
            <a:endCxn id="1109" idx="1"/>
          </p:cNvCxnSpPr>
          <p:nvPr/>
        </p:nvCxnSpPr>
        <p:spPr>
          <a:xfrm>
            <a:off x="10703213" y="4354188"/>
            <a:ext cx="676200" cy="30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0" name="Google Shape;1110;p90"/>
          <p:cNvSpPr/>
          <p:nvPr/>
        </p:nvSpPr>
        <p:spPr>
          <a:xfrm>
            <a:off x="10965300" y="3582050"/>
            <a:ext cx="4112100" cy="1522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1" name="Google Shape;1111;p90"/>
          <p:cNvCxnSpPr>
            <a:stCxn id="1096" idx="2"/>
            <a:endCxn id="1105" idx="1"/>
          </p:cNvCxnSpPr>
          <p:nvPr/>
        </p:nvCxnSpPr>
        <p:spPr>
          <a:xfrm flipH="1" rot="10800000">
            <a:off x="9719799" y="4354198"/>
            <a:ext cx="259800" cy="15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2" name="Google Shape;1112;p90"/>
          <p:cNvCxnSpPr>
            <a:endCxn id="1096" idx="0"/>
          </p:cNvCxnSpPr>
          <p:nvPr/>
        </p:nvCxnSpPr>
        <p:spPr>
          <a:xfrm flipH="1" rot="10800000">
            <a:off x="9112899" y="4355698"/>
            <a:ext cx="241500" cy="21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09" name="Google Shape;1109;p90"/>
          <p:cNvSpPr/>
          <p:nvPr/>
        </p:nvSpPr>
        <p:spPr>
          <a:xfrm>
            <a:off x="11379525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3" name="Google Shape;1113;p90"/>
          <p:cNvSpPr/>
          <p:nvPr/>
        </p:nvSpPr>
        <p:spPr>
          <a:xfrm rot="-5400000">
            <a:off x="12376888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14" name="Google Shape;1114;p90"/>
          <p:cNvSpPr txBox="1"/>
          <p:nvPr/>
        </p:nvSpPr>
        <p:spPr>
          <a:xfrm>
            <a:off x="17442547" y="4647614"/>
            <a:ext cx="81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115" name="Google Shape;1115;p90"/>
          <p:cNvSpPr txBox="1"/>
          <p:nvPr/>
        </p:nvSpPr>
        <p:spPr>
          <a:xfrm>
            <a:off x="8931709" y="4956841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Prediction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(17 x 2)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16" name="Google Shape;1116;p90"/>
          <p:cNvSpPr txBox="1"/>
          <p:nvPr/>
        </p:nvSpPr>
        <p:spPr>
          <a:xfrm>
            <a:off x="15229743" y="4642150"/>
            <a:ext cx="183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Prediction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17" name="Google Shape;1117;p90"/>
          <p:cNvSpPr txBox="1"/>
          <p:nvPr/>
        </p:nvSpPr>
        <p:spPr>
          <a:xfrm>
            <a:off x="16455650" y="4642150"/>
            <a:ext cx="212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ground-truth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118" name="Google Shape;1118;p90"/>
          <p:cNvCxnSpPr>
            <a:stCxn id="1082" idx="3"/>
            <a:endCxn id="1075" idx="3"/>
          </p:cNvCxnSpPr>
          <p:nvPr/>
        </p:nvCxnSpPr>
        <p:spPr>
          <a:xfrm>
            <a:off x="1424164" y="4294372"/>
            <a:ext cx="1320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19" name="Google Shape;1119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4137" y="247850"/>
            <a:ext cx="6505768" cy="1522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0" name="Google Shape;1120;p90"/>
          <p:cNvSpPr/>
          <p:nvPr/>
        </p:nvSpPr>
        <p:spPr>
          <a:xfrm rot="-5400000">
            <a:off x="1931975" y="2514738"/>
            <a:ext cx="223200" cy="861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grpSp>
        <p:nvGrpSpPr>
          <p:cNvPr id="1121" name="Google Shape;1121;p90"/>
          <p:cNvGrpSpPr/>
          <p:nvPr/>
        </p:nvGrpSpPr>
        <p:grpSpPr>
          <a:xfrm>
            <a:off x="187100" y="1522888"/>
            <a:ext cx="4156700" cy="1321283"/>
            <a:chOff x="187100" y="1522888"/>
            <a:chExt cx="4156700" cy="1321283"/>
          </a:xfrm>
        </p:grpSpPr>
        <p:grpSp>
          <p:nvGrpSpPr>
            <p:cNvPr id="1122" name="Google Shape;1122;p90"/>
            <p:cNvGrpSpPr/>
            <p:nvPr/>
          </p:nvGrpSpPr>
          <p:grpSpPr>
            <a:xfrm>
              <a:off x="187100" y="1522888"/>
              <a:ext cx="4156700" cy="1321283"/>
              <a:chOff x="174600" y="1638875"/>
              <a:chExt cx="4156700" cy="1321283"/>
            </a:xfrm>
          </p:grpSpPr>
          <p:sp>
            <p:nvSpPr>
              <p:cNvPr id="1123" name="Google Shape;1123;p90"/>
              <p:cNvSpPr/>
              <p:nvPr/>
            </p:nvSpPr>
            <p:spPr>
              <a:xfrm flipH="1">
                <a:off x="397710" y="1819721"/>
                <a:ext cx="66000" cy="214800"/>
              </a:xfrm>
              <a:prstGeom prst="rect">
                <a:avLst/>
              </a:prstGeom>
              <a:solidFill>
                <a:srgbClr val="4A86E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124" name="Google Shape;1124;p90"/>
              <p:cNvSpPr txBox="1"/>
              <p:nvPr/>
            </p:nvSpPr>
            <p:spPr>
              <a:xfrm>
                <a:off x="525238" y="1665527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Residual block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125" name="Google Shape;1125;p90"/>
              <p:cNvSpPr txBox="1"/>
              <p:nvPr/>
            </p:nvSpPr>
            <p:spPr>
              <a:xfrm>
                <a:off x="525260" y="2049493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Convolution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126" name="Google Shape;1126;p90"/>
              <p:cNvSpPr/>
              <p:nvPr/>
            </p:nvSpPr>
            <p:spPr>
              <a:xfrm flipH="1">
                <a:off x="397714" y="2203712"/>
                <a:ext cx="66000" cy="214800"/>
              </a:xfrm>
              <a:prstGeom prst="rect">
                <a:avLst/>
              </a:prstGeom>
              <a:solidFill>
                <a:srgbClr val="B75442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127" name="Google Shape;1127;p90"/>
              <p:cNvSpPr/>
              <p:nvPr/>
            </p:nvSpPr>
            <p:spPr>
              <a:xfrm rot="-5400000">
                <a:off x="1914074" y="1759420"/>
                <a:ext cx="255550" cy="335425"/>
              </a:xfrm>
              <a:prstGeom prst="flowChartCollate">
                <a:avLst/>
              </a:prstGeom>
              <a:solidFill>
                <a:srgbClr val="C9DAF8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90"/>
              <p:cNvSpPr txBox="1"/>
              <p:nvPr/>
            </p:nvSpPr>
            <p:spPr>
              <a:xfrm>
                <a:off x="2196537" y="1638875"/>
                <a:ext cx="1002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Hourglass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129" name="Google Shape;1129;p90"/>
              <p:cNvSpPr/>
              <p:nvPr/>
            </p:nvSpPr>
            <p:spPr>
              <a:xfrm flipH="1">
                <a:off x="397717" y="2587700"/>
                <a:ext cx="66000" cy="2148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130" name="Google Shape;1130;p90"/>
              <p:cNvSpPr txBox="1"/>
              <p:nvPr/>
            </p:nvSpPr>
            <p:spPr>
              <a:xfrm>
                <a:off x="554056" y="2436958"/>
                <a:ext cx="1270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Max pooling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131" name="Google Shape;1131;p90"/>
              <p:cNvSpPr/>
              <p:nvPr/>
            </p:nvSpPr>
            <p:spPr>
              <a:xfrm rot="-5400000">
                <a:off x="1919475" y="2268025"/>
                <a:ext cx="223200" cy="86100"/>
              </a:xfrm>
              <a:prstGeom prst="rect">
                <a:avLst/>
              </a:prstGeom>
              <a:solidFill>
                <a:srgbClr val="9E9E9E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132" name="Google Shape;1132;p90"/>
              <p:cNvSpPr txBox="1"/>
              <p:nvPr/>
            </p:nvSpPr>
            <p:spPr>
              <a:xfrm>
                <a:off x="2208500" y="2049488"/>
                <a:ext cx="2122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Batch nor + RELU + Dropout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133" name="Google Shape;1133;p90"/>
              <p:cNvSpPr/>
              <p:nvPr/>
            </p:nvSpPr>
            <p:spPr>
              <a:xfrm>
                <a:off x="174600" y="1692388"/>
                <a:ext cx="3822000" cy="1204500"/>
              </a:xfrm>
              <a:prstGeom prst="rect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4" name="Google Shape;1134;p90"/>
            <p:cNvSpPr txBox="1"/>
            <p:nvPr/>
          </p:nvSpPr>
          <p:spPr>
            <a:xfrm>
              <a:off x="2221006" y="2310071"/>
              <a:ext cx="127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latin typeface="Didact Gothic"/>
                  <a:ea typeface="Didact Gothic"/>
                  <a:cs typeface="Didact Gothic"/>
                  <a:sym typeface="Didact Gothic"/>
                </a:rPr>
                <a:t>Sigmoid</a:t>
              </a:r>
              <a:endParaRPr b="1" sz="10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1135" name="Google Shape;1135;p90"/>
          <p:cNvSpPr/>
          <p:nvPr/>
        </p:nvSpPr>
        <p:spPr>
          <a:xfrm>
            <a:off x="3147725" y="1702125"/>
            <a:ext cx="235800" cy="2406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136" name="Google Shape;1136;p90"/>
          <p:cNvPicPr preferRelativeResize="0"/>
          <p:nvPr/>
        </p:nvPicPr>
        <p:blipFill rotWithShape="1">
          <a:blip r:embed="rId7">
            <a:alphaModFix/>
          </a:blip>
          <a:srcRect b="51535" l="9311" r="60515" t="31368"/>
          <a:stretch/>
        </p:blipFill>
        <p:spPr>
          <a:xfrm>
            <a:off x="16584238" y="5620425"/>
            <a:ext cx="616575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90"/>
          <p:cNvSpPr/>
          <p:nvPr/>
        </p:nvSpPr>
        <p:spPr>
          <a:xfrm rot="-1476419">
            <a:off x="16853254" y="3436497"/>
            <a:ext cx="78532" cy="13735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90"/>
          <p:cNvSpPr txBox="1"/>
          <p:nvPr/>
        </p:nvSpPr>
        <p:spPr>
          <a:xfrm>
            <a:off x="3275877" y="1560813"/>
            <a:ext cx="85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concat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39" name="Google Shape;1139;p90"/>
          <p:cNvSpPr/>
          <p:nvPr/>
        </p:nvSpPr>
        <p:spPr>
          <a:xfrm rot="-697497">
            <a:off x="16924854" y="3571989"/>
            <a:ext cx="171212" cy="137379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0" name="Google Shape;1140;p90"/>
          <p:cNvGrpSpPr/>
          <p:nvPr/>
        </p:nvGrpSpPr>
        <p:grpSpPr>
          <a:xfrm>
            <a:off x="15830825" y="3855830"/>
            <a:ext cx="858300" cy="913720"/>
            <a:chOff x="17180375" y="2402130"/>
            <a:chExt cx="858300" cy="913720"/>
          </a:xfrm>
        </p:grpSpPr>
        <p:sp>
          <p:nvSpPr>
            <p:cNvPr id="1141" name="Google Shape;1141;p90"/>
            <p:cNvSpPr/>
            <p:nvPr/>
          </p:nvSpPr>
          <p:spPr>
            <a:xfrm rot="-676133">
              <a:off x="17373293" y="2970410"/>
              <a:ext cx="164267" cy="137379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0"/>
            <p:cNvSpPr/>
            <p:nvPr/>
          </p:nvSpPr>
          <p:spPr>
            <a:xfrm>
              <a:off x="17251225" y="3108850"/>
              <a:ext cx="601200" cy="207000"/>
            </a:xfrm>
            <a:prstGeom prst="parallelogram">
              <a:avLst>
                <a:gd fmla="val 95315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0"/>
            <p:cNvSpPr/>
            <p:nvPr/>
          </p:nvSpPr>
          <p:spPr>
            <a:xfrm rot="-138190">
              <a:off x="17628334" y="2944218"/>
              <a:ext cx="164233" cy="200564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0"/>
            <p:cNvSpPr/>
            <p:nvPr/>
          </p:nvSpPr>
          <p:spPr>
            <a:xfrm rot="-952466">
              <a:off x="17308835" y="2954099"/>
              <a:ext cx="199613" cy="18082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0"/>
            <p:cNvSpPr/>
            <p:nvPr/>
          </p:nvSpPr>
          <p:spPr>
            <a:xfrm>
              <a:off x="17180375" y="309392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6" name="Google Shape;1146;p90"/>
            <p:cNvPicPr preferRelativeResize="0"/>
            <p:nvPr/>
          </p:nvPicPr>
          <p:blipFill rotWithShape="1">
            <a:blip r:embed="rId6">
              <a:alphaModFix/>
            </a:blip>
            <a:srcRect b="19551" l="49279" r="42836" t="13166"/>
            <a:stretch/>
          </p:blipFill>
          <p:spPr>
            <a:xfrm rot="-886775">
              <a:off x="17373099" y="2459402"/>
              <a:ext cx="309302" cy="784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7" name="Google Shape;1147;p90"/>
            <p:cNvSpPr/>
            <p:nvPr/>
          </p:nvSpPr>
          <p:spPr>
            <a:xfrm>
              <a:off x="17614650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0"/>
            <p:cNvSpPr/>
            <p:nvPr/>
          </p:nvSpPr>
          <p:spPr>
            <a:xfrm>
              <a:off x="17379375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0"/>
            <p:cNvSpPr/>
            <p:nvPr/>
          </p:nvSpPr>
          <p:spPr>
            <a:xfrm rot="-2407">
              <a:off x="17180975" y="240243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0"/>
            <p:cNvSpPr/>
            <p:nvPr/>
          </p:nvSpPr>
          <p:spPr>
            <a:xfrm>
              <a:off x="17416150" y="3050350"/>
              <a:ext cx="1521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0"/>
            <p:cNvSpPr/>
            <p:nvPr/>
          </p:nvSpPr>
          <p:spPr>
            <a:xfrm>
              <a:off x="17416150" y="3016750"/>
              <a:ext cx="1455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0"/>
            <p:cNvSpPr/>
            <p:nvPr/>
          </p:nvSpPr>
          <p:spPr>
            <a:xfrm rot="540510">
              <a:off x="17515133" y="2966051"/>
              <a:ext cx="49814" cy="435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0"/>
            <p:cNvSpPr/>
            <p:nvPr/>
          </p:nvSpPr>
          <p:spPr>
            <a:xfrm rot="-535835">
              <a:off x="17598896" y="2973353"/>
              <a:ext cx="21258" cy="10959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90"/>
          <p:cNvGrpSpPr/>
          <p:nvPr/>
        </p:nvGrpSpPr>
        <p:grpSpPr>
          <a:xfrm>
            <a:off x="17049925" y="3863380"/>
            <a:ext cx="858312" cy="898800"/>
            <a:chOff x="17229000" y="2453080"/>
            <a:chExt cx="858312" cy="898800"/>
          </a:xfrm>
        </p:grpSpPr>
        <p:sp>
          <p:nvSpPr>
            <p:cNvPr id="1155" name="Google Shape;1155;p90"/>
            <p:cNvSpPr/>
            <p:nvPr/>
          </p:nvSpPr>
          <p:spPr>
            <a:xfrm>
              <a:off x="17229000" y="314487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6" name="Google Shape;1156;p90"/>
            <p:cNvPicPr preferRelativeResize="0"/>
            <p:nvPr/>
          </p:nvPicPr>
          <p:blipFill rotWithShape="1">
            <a:blip r:embed="rId6">
              <a:alphaModFix/>
            </a:blip>
            <a:srcRect b="19320" l="86009" r="5843" t="30153"/>
            <a:stretch/>
          </p:blipFill>
          <p:spPr>
            <a:xfrm rot="-992875">
              <a:off x="17466283" y="2694987"/>
              <a:ext cx="323859" cy="59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7" name="Google Shape;1157;p90"/>
            <p:cNvSpPr/>
            <p:nvPr/>
          </p:nvSpPr>
          <p:spPr>
            <a:xfrm rot="-2407">
              <a:off x="17229612" y="245338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158" name="Google Shape;1158;p90"/>
            <p:cNvSpPr/>
            <p:nvPr/>
          </p:nvSpPr>
          <p:spPr>
            <a:xfrm>
              <a:off x="1768917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90"/>
            <p:cNvSpPr/>
            <p:nvPr/>
          </p:nvSpPr>
          <p:spPr>
            <a:xfrm>
              <a:off x="1740342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0"/>
            <p:cNvSpPr/>
            <p:nvPr/>
          </p:nvSpPr>
          <p:spPr>
            <a:xfrm rot="-10159180">
              <a:off x="17630827" y="3023209"/>
              <a:ext cx="69606" cy="104731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90"/>
            <p:cNvSpPr/>
            <p:nvPr/>
          </p:nvSpPr>
          <p:spPr>
            <a:xfrm>
              <a:off x="17567425" y="3093000"/>
              <a:ext cx="414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90"/>
            <p:cNvSpPr/>
            <p:nvPr/>
          </p:nvSpPr>
          <p:spPr>
            <a:xfrm>
              <a:off x="17577925" y="3055325"/>
              <a:ext cx="309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90"/>
            <p:cNvSpPr/>
            <p:nvPr/>
          </p:nvSpPr>
          <p:spPr>
            <a:xfrm>
              <a:off x="17588425" y="3031325"/>
              <a:ext cx="20400" cy="249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4" name="Google Shape;1164;p90"/>
          <p:cNvSpPr/>
          <p:nvPr/>
        </p:nvSpPr>
        <p:spPr>
          <a:xfrm>
            <a:off x="13000738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5" name="Google Shape;1165;p90"/>
          <p:cNvSpPr/>
          <p:nvPr/>
        </p:nvSpPr>
        <p:spPr>
          <a:xfrm rot="-5400000">
            <a:off x="13955163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166" name="Google Shape;1166;p90"/>
          <p:cNvCxnSpPr>
            <a:stCxn id="1113" idx="2"/>
            <a:endCxn id="1164" idx="1"/>
          </p:cNvCxnSpPr>
          <p:nvPr/>
        </p:nvCxnSpPr>
        <p:spPr>
          <a:xfrm>
            <a:off x="12724888" y="4357088"/>
            <a:ext cx="2760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67" name="Google Shape;1167;p90"/>
          <p:cNvCxnSpPr>
            <a:stCxn id="1164" idx="3"/>
            <a:endCxn id="1165" idx="0"/>
          </p:cNvCxnSpPr>
          <p:nvPr/>
        </p:nvCxnSpPr>
        <p:spPr>
          <a:xfrm>
            <a:off x="13812538" y="4357100"/>
            <a:ext cx="2757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68" name="Google Shape;1168;p90"/>
          <p:cNvSpPr/>
          <p:nvPr/>
        </p:nvSpPr>
        <p:spPr>
          <a:xfrm>
            <a:off x="14774525" y="4260050"/>
            <a:ext cx="183000" cy="171000"/>
          </a:xfrm>
          <a:prstGeom prst="flowChartOr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9" name="Google Shape;1169;p90"/>
          <p:cNvCxnSpPr>
            <a:endCxn id="1168" idx="0"/>
          </p:cNvCxnSpPr>
          <p:nvPr/>
        </p:nvCxnSpPr>
        <p:spPr>
          <a:xfrm flipH="1" rot="10800000">
            <a:off x="10940525" y="4260050"/>
            <a:ext cx="3925500" cy="96600"/>
          </a:xfrm>
          <a:prstGeom prst="bentConnector4">
            <a:avLst>
              <a:gd fmla="val 5044" name="adj1"/>
              <a:gd fmla="val 591537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0" name="Google Shape;1170;p90"/>
          <p:cNvCxnSpPr>
            <a:stCxn id="1109" idx="3"/>
            <a:endCxn id="1113" idx="0"/>
          </p:cNvCxnSpPr>
          <p:nvPr/>
        </p:nvCxnSpPr>
        <p:spPr>
          <a:xfrm>
            <a:off x="12191325" y="4357100"/>
            <a:ext cx="3189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1" name="Google Shape;1171;p90"/>
          <p:cNvCxnSpPr>
            <a:stCxn id="1165" idx="2"/>
          </p:cNvCxnSpPr>
          <p:nvPr/>
        </p:nvCxnSpPr>
        <p:spPr>
          <a:xfrm>
            <a:off x="14303163" y="4357088"/>
            <a:ext cx="15216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2" name="Google Shape;1172;p90"/>
          <p:cNvCxnSpPr/>
          <p:nvPr/>
        </p:nvCxnSpPr>
        <p:spPr>
          <a:xfrm>
            <a:off x="10703213" y="4354188"/>
            <a:ext cx="676200" cy="30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3" name="Google Shape;1173;p90"/>
          <p:cNvCxnSpPr>
            <a:stCxn id="1075" idx="1"/>
            <a:endCxn id="1076" idx="3"/>
          </p:cNvCxnSpPr>
          <p:nvPr/>
        </p:nvCxnSpPr>
        <p:spPr>
          <a:xfrm>
            <a:off x="1658249" y="4295221"/>
            <a:ext cx="1269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4" name="Google Shape;1174;p90"/>
          <p:cNvCxnSpPr>
            <a:stCxn id="1076" idx="1"/>
            <a:endCxn id="1078" idx="3"/>
          </p:cNvCxnSpPr>
          <p:nvPr/>
        </p:nvCxnSpPr>
        <p:spPr>
          <a:xfrm>
            <a:off x="1887268" y="4295221"/>
            <a:ext cx="1452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5" name="Google Shape;1175;p90"/>
          <p:cNvCxnSpPr>
            <a:stCxn id="1078" idx="1"/>
            <a:endCxn id="1077" idx="3"/>
          </p:cNvCxnSpPr>
          <p:nvPr/>
        </p:nvCxnSpPr>
        <p:spPr>
          <a:xfrm flipH="1" rot="10800000">
            <a:off x="2134537" y="4294446"/>
            <a:ext cx="1452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6" name="Google Shape;1176;p90"/>
          <p:cNvCxnSpPr/>
          <p:nvPr/>
        </p:nvCxnSpPr>
        <p:spPr>
          <a:xfrm>
            <a:off x="2388506" y="4295346"/>
            <a:ext cx="1221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7" name="Google Shape;1177;p90"/>
          <p:cNvCxnSpPr>
            <a:stCxn id="1081" idx="1"/>
            <a:endCxn id="1080" idx="0"/>
          </p:cNvCxnSpPr>
          <p:nvPr/>
        </p:nvCxnSpPr>
        <p:spPr>
          <a:xfrm>
            <a:off x="2604710" y="4295213"/>
            <a:ext cx="1482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8" name="Google Shape;1178;p90"/>
          <p:cNvCxnSpPr>
            <a:endCxn id="1083" idx="3"/>
          </p:cNvCxnSpPr>
          <p:nvPr/>
        </p:nvCxnSpPr>
        <p:spPr>
          <a:xfrm flipH="1" rot="10800000">
            <a:off x="3763508" y="4294371"/>
            <a:ext cx="139800" cy="36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79" name="Google Shape;1179;p90"/>
          <p:cNvSpPr txBox="1"/>
          <p:nvPr/>
        </p:nvSpPr>
        <p:spPr>
          <a:xfrm>
            <a:off x="7333300" y="4118350"/>
            <a:ext cx="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idact Gothic"/>
                <a:ea typeface="Didact Gothic"/>
                <a:cs typeface="Didact Gothic"/>
                <a:sym typeface="Didact Gothic"/>
              </a:rPr>
              <a:t>Avg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180" name="Google Shape;1180;p90"/>
          <p:cNvCxnSpPr/>
          <p:nvPr/>
        </p:nvCxnSpPr>
        <p:spPr>
          <a:xfrm rot="10800000">
            <a:off x="8650488" y="3196475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181" name="Google Shape;1181;p90"/>
          <p:cNvCxnSpPr>
            <a:stCxn id="1083" idx="1"/>
            <a:endCxn id="1084" idx="3"/>
          </p:cNvCxnSpPr>
          <p:nvPr/>
        </p:nvCxnSpPr>
        <p:spPr>
          <a:xfrm>
            <a:off x="4005308" y="4294371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82" name="Google Shape;1182;p90"/>
          <p:cNvCxnSpPr/>
          <p:nvPr/>
        </p:nvCxnSpPr>
        <p:spPr>
          <a:xfrm>
            <a:off x="4239058" y="4293921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83" name="Google Shape;1183;p90"/>
          <p:cNvCxnSpPr/>
          <p:nvPr/>
        </p:nvCxnSpPr>
        <p:spPr>
          <a:xfrm>
            <a:off x="4477271" y="4294896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84" name="Google Shape;1184;p90"/>
          <p:cNvCxnSpPr>
            <a:stCxn id="1185" idx="6"/>
            <a:endCxn id="1088" idx="0"/>
          </p:cNvCxnSpPr>
          <p:nvPr/>
        </p:nvCxnSpPr>
        <p:spPr>
          <a:xfrm>
            <a:off x="5063250" y="4294375"/>
            <a:ext cx="149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86" name="Google Shape;1186;p90"/>
          <p:cNvCxnSpPr>
            <a:stCxn id="1081" idx="2"/>
            <a:endCxn id="1185" idx="4"/>
          </p:cNvCxnSpPr>
          <p:nvPr/>
        </p:nvCxnSpPr>
        <p:spPr>
          <a:xfrm rot="-5400000">
            <a:off x="3623210" y="3275213"/>
            <a:ext cx="320400" cy="2459400"/>
          </a:xfrm>
          <a:prstGeom prst="bentConnector3">
            <a:avLst>
              <a:gd fmla="val -7432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5" name="Google Shape;1185;p90"/>
          <p:cNvSpPr/>
          <p:nvPr/>
        </p:nvSpPr>
        <p:spPr>
          <a:xfrm>
            <a:off x="4962750" y="4244125"/>
            <a:ext cx="100500" cy="1005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187" name="Google Shape;1187;p90"/>
          <p:cNvCxnSpPr>
            <a:stCxn id="1086" idx="1"/>
            <a:endCxn id="1185" idx="2"/>
          </p:cNvCxnSpPr>
          <p:nvPr/>
        </p:nvCxnSpPr>
        <p:spPr>
          <a:xfrm>
            <a:off x="4718045" y="4294371"/>
            <a:ext cx="244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8" name="Google Shape;1188;p90"/>
          <p:cNvSpPr/>
          <p:nvPr/>
        </p:nvSpPr>
        <p:spPr>
          <a:xfrm flipH="1">
            <a:off x="6368533" y="392399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89" name="Google Shape;1189;p90"/>
          <p:cNvSpPr/>
          <p:nvPr/>
        </p:nvSpPr>
        <p:spPr>
          <a:xfrm flipH="1">
            <a:off x="6602876" y="392497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90" name="Google Shape;1190;p90"/>
          <p:cNvSpPr/>
          <p:nvPr/>
        </p:nvSpPr>
        <p:spPr>
          <a:xfrm flipH="1">
            <a:off x="6842065" y="392627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91" name="Google Shape;1191;p90"/>
          <p:cNvSpPr/>
          <p:nvPr/>
        </p:nvSpPr>
        <p:spPr>
          <a:xfrm flipH="1">
            <a:off x="7081270" y="3923996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192" name="Google Shape;1192;p90"/>
          <p:cNvCxnSpPr>
            <a:stCxn id="1088" idx="2"/>
            <a:endCxn id="1188" idx="3"/>
          </p:cNvCxnSpPr>
          <p:nvPr/>
        </p:nvCxnSpPr>
        <p:spPr>
          <a:xfrm flipH="1" rot="10800000">
            <a:off x="6214943" y="4293774"/>
            <a:ext cx="153600" cy="6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3" name="Google Shape;1193;p90"/>
          <p:cNvCxnSpPr>
            <a:stCxn id="1188" idx="1"/>
            <a:endCxn id="1189" idx="3"/>
          </p:cNvCxnSpPr>
          <p:nvPr/>
        </p:nvCxnSpPr>
        <p:spPr>
          <a:xfrm>
            <a:off x="6470533" y="4293896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4" name="Google Shape;1194;p90"/>
          <p:cNvCxnSpPr/>
          <p:nvPr/>
        </p:nvCxnSpPr>
        <p:spPr>
          <a:xfrm>
            <a:off x="6704283" y="4293446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5" name="Google Shape;1195;p90"/>
          <p:cNvCxnSpPr>
            <a:stCxn id="1190" idx="1"/>
            <a:endCxn id="1191" idx="3"/>
          </p:cNvCxnSpPr>
          <p:nvPr/>
        </p:nvCxnSpPr>
        <p:spPr>
          <a:xfrm flipH="1" rot="10800000">
            <a:off x="6944065" y="4293771"/>
            <a:ext cx="137100" cy="24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6" name="Google Shape;1196;p90"/>
          <p:cNvCxnSpPr/>
          <p:nvPr/>
        </p:nvCxnSpPr>
        <p:spPr>
          <a:xfrm flipH="1" rot="10800000">
            <a:off x="7716675" y="4307475"/>
            <a:ext cx="233400" cy="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7" name="Google Shape;1197;p90"/>
          <p:cNvCxnSpPr>
            <a:endCxn id="1136" idx="1"/>
          </p:cNvCxnSpPr>
          <p:nvPr/>
        </p:nvCxnSpPr>
        <p:spPr>
          <a:xfrm>
            <a:off x="16166638" y="5546325"/>
            <a:ext cx="417600" cy="251100"/>
          </a:xfrm>
          <a:prstGeom prst="bentConnector3">
            <a:avLst>
              <a:gd fmla="val -1105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198" name="Google Shape;1198;p90"/>
          <p:cNvCxnSpPr>
            <a:endCxn id="1136" idx="3"/>
          </p:cNvCxnSpPr>
          <p:nvPr/>
        </p:nvCxnSpPr>
        <p:spPr>
          <a:xfrm flipH="1">
            <a:off x="17200813" y="5565525"/>
            <a:ext cx="488400" cy="231900"/>
          </a:xfrm>
          <a:prstGeom prst="bentConnector3">
            <a:avLst>
              <a:gd fmla="val 962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1199" name="Google Shape;1199;p90"/>
          <p:cNvSpPr txBox="1"/>
          <p:nvPr/>
        </p:nvSpPr>
        <p:spPr>
          <a:xfrm>
            <a:off x="6883000" y="3150550"/>
            <a:ext cx="8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x2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0" name="Google Shape;1200;p90"/>
          <p:cNvSpPr txBox="1"/>
          <p:nvPr/>
        </p:nvSpPr>
        <p:spPr>
          <a:xfrm>
            <a:off x="14658075" y="3190175"/>
            <a:ext cx="8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x2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64"/>
          <p:cNvGrpSpPr/>
          <p:nvPr/>
        </p:nvGrpSpPr>
        <p:grpSpPr>
          <a:xfrm>
            <a:off x="9934205" y="3085772"/>
            <a:ext cx="7468382" cy="3324866"/>
            <a:chOff x="-7883381" y="-9525"/>
            <a:chExt cx="20722481" cy="4320252"/>
          </a:xfrm>
        </p:grpSpPr>
        <p:sp>
          <p:nvSpPr>
            <p:cNvPr id="472" name="Google Shape;472;p64"/>
            <p:cNvSpPr txBox="1"/>
            <p:nvPr/>
          </p:nvSpPr>
          <p:spPr>
            <a:xfrm>
              <a:off x="0" y="-9525"/>
              <a:ext cx="12839100" cy="18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9500">
                <a:solidFill>
                  <a:schemeClr val="accent2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sp>
          <p:nvSpPr>
            <p:cNvPr id="473" name="Google Shape;473;p64"/>
            <p:cNvSpPr txBox="1"/>
            <p:nvPr/>
          </p:nvSpPr>
          <p:spPr>
            <a:xfrm>
              <a:off x="-7883381" y="1650627"/>
              <a:ext cx="18876900" cy="26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50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DM Sans"/>
                <a:buChar char="●"/>
              </a:pPr>
              <a:r>
                <a:rPr lang="en-US" sz="35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Background</a:t>
              </a:r>
              <a:endParaRPr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450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DM Sans"/>
                <a:buChar char="●"/>
              </a:pPr>
              <a:r>
                <a:rPr lang="en-US" sz="35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Motivation</a:t>
              </a:r>
              <a:endParaRPr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450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DM Sans"/>
                <a:buChar char="●"/>
              </a:pPr>
              <a:r>
                <a:rPr lang="en-US" sz="35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Contribution</a:t>
              </a:r>
              <a:endParaRPr sz="35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74" name="Google Shape;474;p64"/>
          <p:cNvSpPr txBox="1"/>
          <p:nvPr>
            <p:ph idx="12" type="sldNum"/>
          </p:nvPr>
        </p:nvSpPr>
        <p:spPr>
          <a:xfrm>
            <a:off x="14329307" y="7257907"/>
            <a:ext cx="7263900" cy="270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5" name="Google Shape;475;p64"/>
          <p:cNvSpPr/>
          <p:nvPr/>
        </p:nvSpPr>
        <p:spPr>
          <a:xfrm>
            <a:off x="2205000" y="2650490"/>
            <a:ext cx="5224500" cy="44163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5442"/>
              </a:solidFill>
            </a:endParaRPr>
          </a:p>
        </p:txBody>
      </p:sp>
      <p:sp>
        <p:nvSpPr>
          <p:cNvPr id="476" name="Google Shape;476;p64"/>
          <p:cNvSpPr txBox="1"/>
          <p:nvPr/>
        </p:nvSpPr>
        <p:spPr>
          <a:xfrm>
            <a:off x="2970920" y="4730523"/>
            <a:ext cx="4242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  <a:endParaRPr b="1" sz="5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7" name="Google Shape;477;p64"/>
          <p:cNvSpPr/>
          <p:nvPr/>
        </p:nvSpPr>
        <p:spPr>
          <a:xfrm>
            <a:off x="2734349" y="3220212"/>
            <a:ext cx="5224500" cy="4416300"/>
          </a:xfrm>
          <a:prstGeom prst="rect">
            <a:avLst/>
          </a:prstGeom>
          <a:noFill/>
          <a:ln cap="flat" cmpd="sng" w="114300">
            <a:solidFill>
              <a:srgbClr val="B75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91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91"/>
          <p:cNvSpPr txBox="1"/>
          <p:nvPr/>
        </p:nvSpPr>
        <p:spPr>
          <a:xfrm>
            <a:off x="2938535" y="2796550"/>
            <a:ext cx="421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2D Stacked Hourglass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207" name="Google Shape;1207;p91"/>
          <p:cNvSpPr/>
          <p:nvPr/>
        </p:nvSpPr>
        <p:spPr>
          <a:xfrm flipH="1">
            <a:off x="1556249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91"/>
          <p:cNvSpPr/>
          <p:nvPr/>
        </p:nvSpPr>
        <p:spPr>
          <a:xfrm flipH="1">
            <a:off x="1785268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09" name="Google Shape;1209;p91"/>
          <p:cNvSpPr/>
          <p:nvPr/>
        </p:nvSpPr>
        <p:spPr>
          <a:xfrm flipH="1">
            <a:off x="2279794" y="392447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10" name="Google Shape;1210;p91"/>
          <p:cNvSpPr/>
          <p:nvPr/>
        </p:nvSpPr>
        <p:spPr>
          <a:xfrm flipH="1">
            <a:off x="2032537" y="3818946"/>
            <a:ext cx="102000" cy="952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91"/>
          <p:cNvSpPr/>
          <p:nvPr/>
        </p:nvSpPr>
        <p:spPr>
          <a:xfrm>
            <a:off x="2429900" y="3484725"/>
            <a:ext cx="4853100" cy="1681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12" name="Google Shape;1212;p91"/>
          <p:cNvSpPr/>
          <p:nvPr/>
        </p:nvSpPr>
        <p:spPr>
          <a:xfrm rot="-5400000">
            <a:off x="2883812" y="3794330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91"/>
          <p:cNvSpPr/>
          <p:nvPr/>
        </p:nvSpPr>
        <p:spPr>
          <a:xfrm flipH="1">
            <a:off x="2502710" y="3925313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4" name="Google Shape;1214;p91"/>
          <p:cNvPicPr preferRelativeResize="0"/>
          <p:nvPr/>
        </p:nvPicPr>
        <p:blipFill rotWithShape="1">
          <a:blip r:embed="rId3">
            <a:alphaModFix/>
          </a:blip>
          <a:srcRect b="5473" l="19841" r="60760" t="0"/>
          <a:stretch/>
        </p:blipFill>
        <p:spPr>
          <a:xfrm>
            <a:off x="422131" y="3808077"/>
            <a:ext cx="1002033" cy="97259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91"/>
          <p:cNvSpPr/>
          <p:nvPr/>
        </p:nvSpPr>
        <p:spPr>
          <a:xfrm flipH="1">
            <a:off x="3903308" y="392447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16" name="Google Shape;1216;p91"/>
          <p:cNvSpPr/>
          <p:nvPr/>
        </p:nvSpPr>
        <p:spPr>
          <a:xfrm flipH="1">
            <a:off x="4137651" y="39254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17" name="Google Shape;1217;p91"/>
          <p:cNvSpPr/>
          <p:nvPr/>
        </p:nvSpPr>
        <p:spPr>
          <a:xfrm flipH="1">
            <a:off x="4373527" y="392447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18" name="Google Shape;1218;p91"/>
          <p:cNvSpPr/>
          <p:nvPr/>
        </p:nvSpPr>
        <p:spPr>
          <a:xfrm flipH="1">
            <a:off x="4616045" y="392447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19" name="Google Shape;1219;p91"/>
          <p:cNvSpPr txBox="1"/>
          <p:nvPr/>
        </p:nvSpPr>
        <p:spPr>
          <a:xfrm>
            <a:off x="168250" y="4647625"/>
            <a:ext cx="175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Image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(256 x 256)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0" name="Google Shape;1220;p91"/>
          <p:cNvSpPr/>
          <p:nvPr/>
        </p:nvSpPr>
        <p:spPr>
          <a:xfrm rot="-5400000">
            <a:off x="5343737" y="3793350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91"/>
          <p:cNvSpPr txBox="1"/>
          <p:nvPr/>
        </p:nvSpPr>
        <p:spPr>
          <a:xfrm>
            <a:off x="6858378" y="4910983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predicted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2" name="Google Shape;1222;p91"/>
          <p:cNvSpPr txBox="1"/>
          <p:nvPr>
            <p:ph idx="12" type="sldNum"/>
          </p:nvPr>
        </p:nvSpPr>
        <p:spPr>
          <a:xfrm>
            <a:off x="16620663" y="9507375"/>
            <a:ext cx="1753200" cy="631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3" name="Google Shape;1223;p91"/>
          <p:cNvSpPr txBox="1"/>
          <p:nvPr/>
        </p:nvSpPr>
        <p:spPr>
          <a:xfrm>
            <a:off x="11604143" y="2794617"/>
            <a:ext cx="343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3D Regression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pic>
        <p:nvPicPr>
          <p:cNvPr id="1224" name="Google Shape;1224;p91"/>
          <p:cNvPicPr preferRelativeResize="0"/>
          <p:nvPr/>
        </p:nvPicPr>
        <p:blipFill rotWithShape="1">
          <a:blip r:embed="rId4">
            <a:alphaModFix/>
          </a:blip>
          <a:srcRect b="0" l="6552" r="24619" t="3185"/>
          <a:stretch/>
        </p:blipFill>
        <p:spPr>
          <a:xfrm>
            <a:off x="7956325" y="3556075"/>
            <a:ext cx="1157525" cy="15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91"/>
          <p:cNvSpPr txBox="1"/>
          <p:nvPr/>
        </p:nvSpPr>
        <p:spPr>
          <a:xfrm>
            <a:off x="318575" y="388800"/>
            <a:ext cx="606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Training stage</a:t>
            </a:r>
            <a:endParaRPr b="1" sz="4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26" name="Google Shape;1226;p91"/>
          <p:cNvPicPr preferRelativeResize="0"/>
          <p:nvPr/>
        </p:nvPicPr>
        <p:blipFill rotWithShape="1">
          <a:blip r:embed="rId4">
            <a:alphaModFix/>
          </a:blip>
          <a:srcRect b="8381" l="6552" r="24619" t="4850"/>
          <a:stretch/>
        </p:blipFill>
        <p:spPr>
          <a:xfrm>
            <a:off x="8182700" y="945038"/>
            <a:ext cx="1088000" cy="13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91"/>
          <p:cNvSpPr txBox="1"/>
          <p:nvPr/>
        </p:nvSpPr>
        <p:spPr>
          <a:xfrm>
            <a:off x="6291698" y="-25"/>
            <a:ext cx="448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gaussian ground-truth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8" name="Google Shape;1228;p91"/>
          <p:cNvSpPr/>
          <p:nvPr/>
        </p:nvSpPr>
        <p:spPr>
          <a:xfrm rot="-5401964">
            <a:off x="9012099" y="4172998"/>
            <a:ext cx="1050000" cy="36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Argmax 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29" name="Google Shape;1229;p91"/>
          <p:cNvSpPr/>
          <p:nvPr/>
        </p:nvSpPr>
        <p:spPr>
          <a:xfrm>
            <a:off x="7390913" y="4213400"/>
            <a:ext cx="330600" cy="19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230" name="Google Shape;1230;p91"/>
          <p:cNvCxnSpPr>
            <a:stCxn id="1218" idx="1"/>
            <a:endCxn id="1229" idx="0"/>
          </p:cNvCxnSpPr>
          <p:nvPr/>
        </p:nvCxnSpPr>
        <p:spPr>
          <a:xfrm flipH="1" rot="10800000">
            <a:off x="4718045" y="4213371"/>
            <a:ext cx="2838300" cy="81000"/>
          </a:xfrm>
          <a:prstGeom prst="bentConnector4">
            <a:avLst>
              <a:gd fmla="val 2274" name="adj1"/>
              <a:gd fmla="val 64502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31" name="Google Shape;1231;p91"/>
          <p:cNvCxnSpPr/>
          <p:nvPr/>
        </p:nvCxnSpPr>
        <p:spPr>
          <a:xfrm>
            <a:off x="7180600" y="4307050"/>
            <a:ext cx="2166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32" name="Google Shape;1232;p91"/>
          <p:cNvCxnSpPr/>
          <p:nvPr/>
        </p:nvCxnSpPr>
        <p:spPr>
          <a:xfrm>
            <a:off x="8650488" y="2287975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1233" name="Google Shape;123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8925" y="273080"/>
            <a:ext cx="4486799" cy="217312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4" name="Google Shape;1234;p91"/>
          <p:cNvSpPr/>
          <p:nvPr/>
        </p:nvSpPr>
        <p:spPr>
          <a:xfrm>
            <a:off x="18749750" y="1062750"/>
            <a:ext cx="4383600" cy="13833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91"/>
          <p:cNvGrpSpPr/>
          <p:nvPr/>
        </p:nvGrpSpPr>
        <p:grpSpPr>
          <a:xfrm>
            <a:off x="9979613" y="3789363"/>
            <a:ext cx="723600" cy="1108200"/>
            <a:chOff x="9598600" y="3740263"/>
            <a:chExt cx="723600" cy="1108200"/>
          </a:xfrm>
        </p:grpSpPr>
        <p:pic>
          <p:nvPicPr>
            <p:cNvPr id="1236" name="Google Shape;1236;p91"/>
            <p:cNvPicPr preferRelativeResize="0"/>
            <p:nvPr/>
          </p:nvPicPr>
          <p:blipFill rotWithShape="1">
            <a:blip r:embed="rId6">
              <a:alphaModFix/>
            </a:blip>
            <a:srcRect b="6167" l="9117" r="76507" t="10381"/>
            <a:stretch/>
          </p:blipFill>
          <p:spPr>
            <a:xfrm>
              <a:off x="9643362" y="3740263"/>
              <a:ext cx="634110" cy="1108200"/>
            </a:xfrm>
            <a:prstGeom prst="rect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37" name="Google Shape;1237;p91"/>
            <p:cNvSpPr/>
            <p:nvPr/>
          </p:nvSpPr>
          <p:spPr>
            <a:xfrm>
              <a:off x="9598600" y="3935638"/>
              <a:ext cx="723600" cy="738900"/>
            </a:xfrm>
            <a:prstGeom prst="rect">
              <a:avLst/>
            </a:prstGeom>
            <a:noFill/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8" name="Google Shape;1238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83288" y="4694112"/>
            <a:ext cx="2519025" cy="255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91"/>
          <p:cNvPicPr preferRelativeResize="0"/>
          <p:nvPr/>
        </p:nvPicPr>
        <p:blipFill rotWithShape="1">
          <a:blip r:embed="rId7">
            <a:alphaModFix/>
          </a:blip>
          <a:srcRect b="75573" l="37809" r="29099" t="5707"/>
          <a:stretch/>
        </p:blipFill>
        <p:spPr>
          <a:xfrm>
            <a:off x="8255500" y="2697238"/>
            <a:ext cx="676200" cy="38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0" name="Google Shape;1240;p91"/>
          <p:cNvCxnSpPr>
            <a:stCxn id="1237" idx="3"/>
            <a:endCxn id="1241" idx="1"/>
          </p:cNvCxnSpPr>
          <p:nvPr/>
        </p:nvCxnSpPr>
        <p:spPr>
          <a:xfrm>
            <a:off x="10703213" y="4354188"/>
            <a:ext cx="676200" cy="30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42" name="Google Shape;1242;p91"/>
          <p:cNvSpPr/>
          <p:nvPr/>
        </p:nvSpPr>
        <p:spPr>
          <a:xfrm>
            <a:off x="10965300" y="3582050"/>
            <a:ext cx="4112100" cy="1522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3" name="Google Shape;1243;p91"/>
          <p:cNvCxnSpPr>
            <a:stCxn id="1228" idx="2"/>
            <a:endCxn id="1237" idx="1"/>
          </p:cNvCxnSpPr>
          <p:nvPr/>
        </p:nvCxnSpPr>
        <p:spPr>
          <a:xfrm flipH="1" rot="10800000">
            <a:off x="9719799" y="4354198"/>
            <a:ext cx="259800" cy="15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4" name="Google Shape;1244;p91"/>
          <p:cNvCxnSpPr>
            <a:endCxn id="1228" idx="0"/>
          </p:cNvCxnSpPr>
          <p:nvPr/>
        </p:nvCxnSpPr>
        <p:spPr>
          <a:xfrm flipH="1" rot="10800000">
            <a:off x="9112899" y="4355698"/>
            <a:ext cx="241500" cy="21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41" name="Google Shape;1241;p91"/>
          <p:cNvSpPr/>
          <p:nvPr/>
        </p:nvSpPr>
        <p:spPr>
          <a:xfrm>
            <a:off x="11379525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5" name="Google Shape;1245;p91"/>
          <p:cNvSpPr/>
          <p:nvPr/>
        </p:nvSpPr>
        <p:spPr>
          <a:xfrm rot="-5400000">
            <a:off x="12376888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46" name="Google Shape;1246;p91"/>
          <p:cNvSpPr txBox="1"/>
          <p:nvPr/>
        </p:nvSpPr>
        <p:spPr>
          <a:xfrm>
            <a:off x="17442547" y="4647614"/>
            <a:ext cx="81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247" name="Google Shape;1247;p91"/>
          <p:cNvSpPr txBox="1"/>
          <p:nvPr/>
        </p:nvSpPr>
        <p:spPr>
          <a:xfrm>
            <a:off x="8931709" y="4956841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Prediction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(17 x 2)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48" name="Google Shape;1248;p91"/>
          <p:cNvSpPr txBox="1"/>
          <p:nvPr/>
        </p:nvSpPr>
        <p:spPr>
          <a:xfrm>
            <a:off x="15229743" y="4642150"/>
            <a:ext cx="183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Prediction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49" name="Google Shape;1249;p91"/>
          <p:cNvSpPr txBox="1"/>
          <p:nvPr/>
        </p:nvSpPr>
        <p:spPr>
          <a:xfrm>
            <a:off x="16455650" y="4642150"/>
            <a:ext cx="212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ground-truth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250" name="Google Shape;1250;p91"/>
          <p:cNvCxnSpPr>
            <a:stCxn id="1214" idx="3"/>
            <a:endCxn id="1207" idx="3"/>
          </p:cNvCxnSpPr>
          <p:nvPr/>
        </p:nvCxnSpPr>
        <p:spPr>
          <a:xfrm>
            <a:off x="1424164" y="4294372"/>
            <a:ext cx="1320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251" name="Google Shape;1251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4137" y="247850"/>
            <a:ext cx="6505768" cy="1522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2" name="Google Shape;1252;p91"/>
          <p:cNvSpPr/>
          <p:nvPr/>
        </p:nvSpPr>
        <p:spPr>
          <a:xfrm rot="-5400000">
            <a:off x="1931975" y="2514738"/>
            <a:ext cx="223200" cy="861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grpSp>
        <p:nvGrpSpPr>
          <p:cNvPr id="1253" name="Google Shape;1253;p91"/>
          <p:cNvGrpSpPr/>
          <p:nvPr/>
        </p:nvGrpSpPr>
        <p:grpSpPr>
          <a:xfrm>
            <a:off x="187100" y="1522888"/>
            <a:ext cx="4156700" cy="1321283"/>
            <a:chOff x="187100" y="1522888"/>
            <a:chExt cx="4156700" cy="1321283"/>
          </a:xfrm>
        </p:grpSpPr>
        <p:grpSp>
          <p:nvGrpSpPr>
            <p:cNvPr id="1254" name="Google Shape;1254;p91"/>
            <p:cNvGrpSpPr/>
            <p:nvPr/>
          </p:nvGrpSpPr>
          <p:grpSpPr>
            <a:xfrm>
              <a:off x="187100" y="1522888"/>
              <a:ext cx="4156700" cy="1321283"/>
              <a:chOff x="174600" y="1638875"/>
              <a:chExt cx="4156700" cy="1321283"/>
            </a:xfrm>
          </p:grpSpPr>
          <p:sp>
            <p:nvSpPr>
              <p:cNvPr id="1255" name="Google Shape;1255;p91"/>
              <p:cNvSpPr/>
              <p:nvPr/>
            </p:nvSpPr>
            <p:spPr>
              <a:xfrm flipH="1">
                <a:off x="397710" y="1819721"/>
                <a:ext cx="66000" cy="214800"/>
              </a:xfrm>
              <a:prstGeom prst="rect">
                <a:avLst/>
              </a:prstGeom>
              <a:solidFill>
                <a:srgbClr val="4A86E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256" name="Google Shape;1256;p91"/>
              <p:cNvSpPr txBox="1"/>
              <p:nvPr/>
            </p:nvSpPr>
            <p:spPr>
              <a:xfrm>
                <a:off x="525238" y="1665527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Residual block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257" name="Google Shape;1257;p91"/>
              <p:cNvSpPr txBox="1"/>
              <p:nvPr/>
            </p:nvSpPr>
            <p:spPr>
              <a:xfrm>
                <a:off x="525260" y="2049493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Convolution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258" name="Google Shape;1258;p91"/>
              <p:cNvSpPr/>
              <p:nvPr/>
            </p:nvSpPr>
            <p:spPr>
              <a:xfrm flipH="1">
                <a:off x="397714" y="2203712"/>
                <a:ext cx="66000" cy="214800"/>
              </a:xfrm>
              <a:prstGeom prst="rect">
                <a:avLst/>
              </a:prstGeom>
              <a:solidFill>
                <a:srgbClr val="B75442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259" name="Google Shape;1259;p91"/>
              <p:cNvSpPr/>
              <p:nvPr/>
            </p:nvSpPr>
            <p:spPr>
              <a:xfrm rot="-5400000">
                <a:off x="1914074" y="1759420"/>
                <a:ext cx="255550" cy="335425"/>
              </a:xfrm>
              <a:prstGeom prst="flowChartCollate">
                <a:avLst/>
              </a:prstGeom>
              <a:solidFill>
                <a:srgbClr val="C9DAF8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91"/>
              <p:cNvSpPr txBox="1"/>
              <p:nvPr/>
            </p:nvSpPr>
            <p:spPr>
              <a:xfrm>
                <a:off x="2196537" y="1638875"/>
                <a:ext cx="1002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Hourglass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261" name="Google Shape;1261;p91"/>
              <p:cNvSpPr/>
              <p:nvPr/>
            </p:nvSpPr>
            <p:spPr>
              <a:xfrm flipH="1">
                <a:off x="397717" y="2587700"/>
                <a:ext cx="66000" cy="2148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262" name="Google Shape;1262;p91"/>
              <p:cNvSpPr txBox="1"/>
              <p:nvPr/>
            </p:nvSpPr>
            <p:spPr>
              <a:xfrm>
                <a:off x="554056" y="2436958"/>
                <a:ext cx="1270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Max pooling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263" name="Google Shape;1263;p91"/>
              <p:cNvSpPr/>
              <p:nvPr/>
            </p:nvSpPr>
            <p:spPr>
              <a:xfrm rot="-5400000">
                <a:off x="1919475" y="2268025"/>
                <a:ext cx="223200" cy="86100"/>
              </a:xfrm>
              <a:prstGeom prst="rect">
                <a:avLst/>
              </a:prstGeom>
              <a:solidFill>
                <a:srgbClr val="9E9E9E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264" name="Google Shape;1264;p91"/>
              <p:cNvSpPr txBox="1"/>
              <p:nvPr/>
            </p:nvSpPr>
            <p:spPr>
              <a:xfrm>
                <a:off x="2208500" y="2049488"/>
                <a:ext cx="2122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Batch nor + RELU + Dropout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265" name="Google Shape;1265;p91"/>
              <p:cNvSpPr/>
              <p:nvPr/>
            </p:nvSpPr>
            <p:spPr>
              <a:xfrm>
                <a:off x="174600" y="1692388"/>
                <a:ext cx="3822000" cy="1204500"/>
              </a:xfrm>
              <a:prstGeom prst="rect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6" name="Google Shape;1266;p91"/>
            <p:cNvSpPr txBox="1"/>
            <p:nvPr/>
          </p:nvSpPr>
          <p:spPr>
            <a:xfrm>
              <a:off x="2221006" y="2310071"/>
              <a:ext cx="127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latin typeface="Didact Gothic"/>
                  <a:ea typeface="Didact Gothic"/>
                  <a:cs typeface="Didact Gothic"/>
                  <a:sym typeface="Didact Gothic"/>
                </a:rPr>
                <a:t>Sigmoid</a:t>
              </a:r>
              <a:endParaRPr b="1" sz="10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1267" name="Google Shape;1267;p91"/>
          <p:cNvSpPr/>
          <p:nvPr/>
        </p:nvSpPr>
        <p:spPr>
          <a:xfrm>
            <a:off x="3147725" y="1702125"/>
            <a:ext cx="235800" cy="2406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68" name="Google Shape;1268;p91"/>
          <p:cNvPicPr preferRelativeResize="0"/>
          <p:nvPr/>
        </p:nvPicPr>
        <p:blipFill rotWithShape="1">
          <a:blip r:embed="rId7">
            <a:alphaModFix/>
          </a:blip>
          <a:srcRect b="51535" l="9311" r="60515" t="31368"/>
          <a:stretch/>
        </p:blipFill>
        <p:spPr>
          <a:xfrm>
            <a:off x="16584238" y="5620425"/>
            <a:ext cx="616575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91"/>
          <p:cNvSpPr/>
          <p:nvPr/>
        </p:nvSpPr>
        <p:spPr>
          <a:xfrm rot="-1476419">
            <a:off x="16853254" y="3436497"/>
            <a:ext cx="78532" cy="13735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91"/>
          <p:cNvSpPr txBox="1"/>
          <p:nvPr/>
        </p:nvSpPr>
        <p:spPr>
          <a:xfrm>
            <a:off x="3275877" y="1560813"/>
            <a:ext cx="85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concat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1" name="Google Shape;1271;p91"/>
          <p:cNvSpPr/>
          <p:nvPr/>
        </p:nvSpPr>
        <p:spPr>
          <a:xfrm rot="-697497">
            <a:off x="16924854" y="3571989"/>
            <a:ext cx="171212" cy="137379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2" name="Google Shape;1272;p91"/>
          <p:cNvGrpSpPr/>
          <p:nvPr/>
        </p:nvGrpSpPr>
        <p:grpSpPr>
          <a:xfrm>
            <a:off x="15830825" y="3855830"/>
            <a:ext cx="858300" cy="913720"/>
            <a:chOff x="17180375" y="2402130"/>
            <a:chExt cx="858300" cy="913720"/>
          </a:xfrm>
        </p:grpSpPr>
        <p:sp>
          <p:nvSpPr>
            <p:cNvPr id="1273" name="Google Shape;1273;p91"/>
            <p:cNvSpPr/>
            <p:nvPr/>
          </p:nvSpPr>
          <p:spPr>
            <a:xfrm rot="-676133">
              <a:off x="17373293" y="2970410"/>
              <a:ext cx="164267" cy="137379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91"/>
            <p:cNvSpPr/>
            <p:nvPr/>
          </p:nvSpPr>
          <p:spPr>
            <a:xfrm>
              <a:off x="17251225" y="3108850"/>
              <a:ext cx="601200" cy="207000"/>
            </a:xfrm>
            <a:prstGeom prst="parallelogram">
              <a:avLst>
                <a:gd fmla="val 95315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91"/>
            <p:cNvSpPr/>
            <p:nvPr/>
          </p:nvSpPr>
          <p:spPr>
            <a:xfrm rot="-138190">
              <a:off x="17628334" y="2944218"/>
              <a:ext cx="164233" cy="200564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91"/>
            <p:cNvSpPr/>
            <p:nvPr/>
          </p:nvSpPr>
          <p:spPr>
            <a:xfrm rot="-952466">
              <a:off x="17308835" y="2954099"/>
              <a:ext cx="199613" cy="18082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91"/>
            <p:cNvSpPr/>
            <p:nvPr/>
          </p:nvSpPr>
          <p:spPr>
            <a:xfrm>
              <a:off x="17180375" y="309392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8" name="Google Shape;1278;p91"/>
            <p:cNvPicPr preferRelativeResize="0"/>
            <p:nvPr/>
          </p:nvPicPr>
          <p:blipFill rotWithShape="1">
            <a:blip r:embed="rId6">
              <a:alphaModFix/>
            </a:blip>
            <a:srcRect b="19551" l="49279" r="42836" t="13166"/>
            <a:stretch/>
          </p:blipFill>
          <p:spPr>
            <a:xfrm rot="-886775">
              <a:off x="17373099" y="2459402"/>
              <a:ext cx="309302" cy="784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9" name="Google Shape;1279;p91"/>
            <p:cNvSpPr/>
            <p:nvPr/>
          </p:nvSpPr>
          <p:spPr>
            <a:xfrm>
              <a:off x="17614650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91"/>
            <p:cNvSpPr/>
            <p:nvPr/>
          </p:nvSpPr>
          <p:spPr>
            <a:xfrm>
              <a:off x="17379375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91"/>
            <p:cNvSpPr/>
            <p:nvPr/>
          </p:nvSpPr>
          <p:spPr>
            <a:xfrm rot="-2407">
              <a:off x="17180975" y="240243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91"/>
            <p:cNvSpPr/>
            <p:nvPr/>
          </p:nvSpPr>
          <p:spPr>
            <a:xfrm>
              <a:off x="17416150" y="3050350"/>
              <a:ext cx="1521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91"/>
            <p:cNvSpPr/>
            <p:nvPr/>
          </p:nvSpPr>
          <p:spPr>
            <a:xfrm>
              <a:off x="17416150" y="3016750"/>
              <a:ext cx="1455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91"/>
            <p:cNvSpPr/>
            <p:nvPr/>
          </p:nvSpPr>
          <p:spPr>
            <a:xfrm rot="540510">
              <a:off x="17515133" y="2966051"/>
              <a:ext cx="49814" cy="435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91"/>
            <p:cNvSpPr/>
            <p:nvPr/>
          </p:nvSpPr>
          <p:spPr>
            <a:xfrm rot="-535835">
              <a:off x="17598896" y="2973353"/>
              <a:ext cx="21258" cy="10959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91"/>
          <p:cNvGrpSpPr/>
          <p:nvPr/>
        </p:nvGrpSpPr>
        <p:grpSpPr>
          <a:xfrm>
            <a:off x="17049925" y="3863380"/>
            <a:ext cx="858312" cy="898800"/>
            <a:chOff x="17229000" y="2453080"/>
            <a:chExt cx="858312" cy="898800"/>
          </a:xfrm>
        </p:grpSpPr>
        <p:sp>
          <p:nvSpPr>
            <p:cNvPr id="1287" name="Google Shape;1287;p91"/>
            <p:cNvSpPr/>
            <p:nvPr/>
          </p:nvSpPr>
          <p:spPr>
            <a:xfrm>
              <a:off x="17229000" y="314487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8" name="Google Shape;1288;p91"/>
            <p:cNvPicPr preferRelativeResize="0"/>
            <p:nvPr/>
          </p:nvPicPr>
          <p:blipFill rotWithShape="1">
            <a:blip r:embed="rId6">
              <a:alphaModFix/>
            </a:blip>
            <a:srcRect b="19320" l="86009" r="5843" t="30153"/>
            <a:stretch/>
          </p:blipFill>
          <p:spPr>
            <a:xfrm rot="-992875">
              <a:off x="17466283" y="2694987"/>
              <a:ext cx="323859" cy="59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9" name="Google Shape;1289;p91"/>
            <p:cNvSpPr/>
            <p:nvPr/>
          </p:nvSpPr>
          <p:spPr>
            <a:xfrm rot="-2407">
              <a:off x="17229612" y="245338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290" name="Google Shape;1290;p91"/>
            <p:cNvSpPr/>
            <p:nvPr/>
          </p:nvSpPr>
          <p:spPr>
            <a:xfrm>
              <a:off x="1768917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91"/>
            <p:cNvSpPr/>
            <p:nvPr/>
          </p:nvSpPr>
          <p:spPr>
            <a:xfrm>
              <a:off x="1740342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91"/>
            <p:cNvSpPr/>
            <p:nvPr/>
          </p:nvSpPr>
          <p:spPr>
            <a:xfrm rot="-10159180">
              <a:off x="17630827" y="3023209"/>
              <a:ext cx="69606" cy="104731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91"/>
            <p:cNvSpPr/>
            <p:nvPr/>
          </p:nvSpPr>
          <p:spPr>
            <a:xfrm>
              <a:off x="17567425" y="3093000"/>
              <a:ext cx="414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91"/>
            <p:cNvSpPr/>
            <p:nvPr/>
          </p:nvSpPr>
          <p:spPr>
            <a:xfrm>
              <a:off x="17577925" y="3055325"/>
              <a:ext cx="309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1"/>
            <p:cNvSpPr/>
            <p:nvPr/>
          </p:nvSpPr>
          <p:spPr>
            <a:xfrm>
              <a:off x="17588425" y="3031325"/>
              <a:ext cx="20400" cy="249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91"/>
          <p:cNvSpPr/>
          <p:nvPr/>
        </p:nvSpPr>
        <p:spPr>
          <a:xfrm>
            <a:off x="13000738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7" name="Google Shape;1297;p91"/>
          <p:cNvSpPr/>
          <p:nvPr/>
        </p:nvSpPr>
        <p:spPr>
          <a:xfrm rot="-5400000">
            <a:off x="13955163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298" name="Google Shape;1298;p91"/>
          <p:cNvCxnSpPr>
            <a:stCxn id="1245" idx="2"/>
            <a:endCxn id="1296" idx="1"/>
          </p:cNvCxnSpPr>
          <p:nvPr/>
        </p:nvCxnSpPr>
        <p:spPr>
          <a:xfrm>
            <a:off x="12724888" y="4357088"/>
            <a:ext cx="2760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99" name="Google Shape;1299;p91"/>
          <p:cNvCxnSpPr>
            <a:stCxn id="1296" idx="3"/>
            <a:endCxn id="1297" idx="0"/>
          </p:cNvCxnSpPr>
          <p:nvPr/>
        </p:nvCxnSpPr>
        <p:spPr>
          <a:xfrm>
            <a:off x="13812538" y="4357100"/>
            <a:ext cx="2757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00" name="Google Shape;1300;p91"/>
          <p:cNvSpPr/>
          <p:nvPr/>
        </p:nvSpPr>
        <p:spPr>
          <a:xfrm>
            <a:off x="14774525" y="4260050"/>
            <a:ext cx="183000" cy="171000"/>
          </a:xfrm>
          <a:prstGeom prst="flowChartOr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1" name="Google Shape;1301;p91"/>
          <p:cNvCxnSpPr>
            <a:endCxn id="1300" idx="0"/>
          </p:cNvCxnSpPr>
          <p:nvPr/>
        </p:nvCxnSpPr>
        <p:spPr>
          <a:xfrm flipH="1" rot="10800000">
            <a:off x="10940525" y="4260050"/>
            <a:ext cx="3925500" cy="96600"/>
          </a:xfrm>
          <a:prstGeom prst="bentConnector4">
            <a:avLst>
              <a:gd fmla="val 5044" name="adj1"/>
              <a:gd fmla="val 591537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2" name="Google Shape;1302;p91"/>
          <p:cNvCxnSpPr>
            <a:stCxn id="1241" idx="3"/>
            <a:endCxn id="1245" idx="0"/>
          </p:cNvCxnSpPr>
          <p:nvPr/>
        </p:nvCxnSpPr>
        <p:spPr>
          <a:xfrm>
            <a:off x="12191325" y="4357100"/>
            <a:ext cx="3189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3" name="Google Shape;1303;p91"/>
          <p:cNvCxnSpPr>
            <a:stCxn id="1297" idx="2"/>
          </p:cNvCxnSpPr>
          <p:nvPr/>
        </p:nvCxnSpPr>
        <p:spPr>
          <a:xfrm>
            <a:off x="14303163" y="4357088"/>
            <a:ext cx="15216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4" name="Google Shape;1304;p91"/>
          <p:cNvCxnSpPr/>
          <p:nvPr/>
        </p:nvCxnSpPr>
        <p:spPr>
          <a:xfrm>
            <a:off x="10703213" y="4354188"/>
            <a:ext cx="676200" cy="30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05" name="Google Shape;1305;p91"/>
          <p:cNvSpPr txBox="1"/>
          <p:nvPr/>
        </p:nvSpPr>
        <p:spPr>
          <a:xfrm>
            <a:off x="466375" y="6373125"/>
            <a:ext cx="13924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Char char="●"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Different types of loss prediction modules (based on 2D and 3D pose models.)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Char char="○"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2D-based 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Char char="○"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3D-based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Char char="○"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(2D+3D)-based 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06" name="Google Shape;1306;p91"/>
          <p:cNvCxnSpPr>
            <a:stCxn id="1207" idx="1"/>
            <a:endCxn id="1208" idx="3"/>
          </p:cNvCxnSpPr>
          <p:nvPr/>
        </p:nvCxnSpPr>
        <p:spPr>
          <a:xfrm>
            <a:off x="1658249" y="4295221"/>
            <a:ext cx="1269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7" name="Google Shape;1307;p91"/>
          <p:cNvCxnSpPr>
            <a:stCxn id="1208" idx="1"/>
            <a:endCxn id="1210" idx="3"/>
          </p:cNvCxnSpPr>
          <p:nvPr/>
        </p:nvCxnSpPr>
        <p:spPr>
          <a:xfrm>
            <a:off x="1887268" y="4295221"/>
            <a:ext cx="1452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8" name="Google Shape;1308;p91"/>
          <p:cNvCxnSpPr>
            <a:stCxn id="1210" idx="1"/>
            <a:endCxn id="1209" idx="3"/>
          </p:cNvCxnSpPr>
          <p:nvPr/>
        </p:nvCxnSpPr>
        <p:spPr>
          <a:xfrm flipH="1" rot="10800000">
            <a:off x="2134537" y="4294446"/>
            <a:ext cx="1452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9" name="Google Shape;1309;p91"/>
          <p:cNvCxnSpPr/>
          <p:nvPr/>
        </p:nvCxnSpPr>
        <p:spPr>
          <a:xfrm>
            <a:off x="2388506" y="4295346"/>
            <a:ext cx="1221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0" name="Google Shape;1310;p91"/>
          <p:cNvCxnSpPr>
            <a:stCxn id="1213" idx="1"/>
            <a:endCxn id="1212" idx="0"/>
          </p:cNvCxnSpPr>
          <p:nvPr/>
        </p:nvCxnSpPr>
        <p:spPr>
          <a:xfrm>
            <a:off x="2604710" y="4295213"/>
            <a:ext cx="148200" cy="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1" name="Google Shape;1311;p91"/>
          <p:cNvCxnSpPr>
            <a:endCxn id="1215" idx="3"/>
          </p:cNvCxnSpPr>
          <p:nvPr/>
        </p:nvCxnSpPr>
        <p:spPr>
          <a:xfrm flipH="1" rot="10800000">
            <a:off x="3763508" y="4294371"/>
            <a:ext cx="139800" cy="36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12" name="Google Shape;1312;p91"/>
          <p:cNvSpPr txBox="1"/>
          <p:nvPr/>
        </p:nvSpPr>
        <p:spPr>
          <a:xfrm>
            <a:off x="7333300" y="4118350"/>
            <a:ext cx="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idact Gothic"/>
                <a:ea typeface="Didact Gothic"/>
                <a:cs typeface="Didact Gothic"/>
                <a:sym typeface="Didact Gothic"/>
              </a:rPr>
              <a:t>Avg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313" name="Google Shape;1313;p91"/>
          <p:cNvCxnSpPr/>
          <p:nvPr/>
        </p:nvCxnSpPr>
        <p:spPr>
          <a:xfrm rot="10800000">
            <a:off x="8650488" y="3196475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314" name="Google Shape;1314;p91"/>
          <p:cNvCxnSpPr>
            <a:stCxn id="1215" idx="1"/>
            <a:endCxn id="1216" idx="3"/>
          </p:cNvCxnSpPr>
          <p:nvPr/>
        </p:nvCxnSpPr>
        <p:spPr>
          <a:xfrm>
            <a:off x="4005308" y="4294371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5" name="Google Shape;1315;p91"/>
          <p:cNvCxnSpPr/>
          <p:nvPr/>
        </p:nvCxnSpPr>
        <p:spPr>
          <a:xfrm>
            <a:off x="4239058" y="4293921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6" name="Google Shape;1316;p91"/>
          <p:cNvCxnSpPr/>
          <p:nvPr/>
        </p:nvCxnSpPr>
        <p:spPr>
          <a:xfrm>
            <a:off x="4477271" y="4294896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7" name="Google Shape;1317;p91"/>
          <p:cNvCxnSpPr>
            <a:stCxn id="1318" idx="6"/>
            <a:endCxn id="1220" idx="0"/>
          </p:cNvCxnSpPr>
          <p:nvPr/>
        </p:nvCxnSpPr>
        <p:spPr>
          <a:xfrm>
            <a:off x="5063250" y="4294375"/>
            <a:ext cx="149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9" name="Google Shape;1319;p91"/>
          <p:cNvCxnSpPr>
            <a:stCxn id="1213" idx="2"/>
            <a:endCxn id="1318" idx="4"/>
          </p:cNvCxnSpPr>
          <p:nvPr/>
        </p:nvCxnSpPr>
        <p:spPr>
          <a:xfrm rot="-5400000">
            <a:off x="3623210" y="3275213"/>
            <a:ext cx="320400" cy="2459400"/>
          </a:xfrm>
          <a:prstGeom prst="bentConnector3">
            <a:avLst>
              <a:gd fmla="val -7432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18" name="Google Shape;1318;p91"/>
          <p:cNvSpPr/>
          <p:nvPr/>
        </p:nvSpPr>
        <p:spPr>
          <a:xfrm>
            <a:off x="4962750" y="4244125"/>
            <a:ext cx="100500" cy="1005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320" name="Google Shape;1320;p91"/>
          <p:cNvCxnSpPr>
            <a:stCxn id="1218" idx="1"/>
            <a:endCxn id="1318" idx="2"/>
          </p:cNvCxnSpPr>
          <p:nvPr/>
        </p:nvCxnSpPr>
        <p:spPr>
          <a:xfrm>
            <a:off x="4718045" y="4294371"/>
            <a:ext cx="244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21" name="Google Shape;1321;p91"/>
          <p:cNvSpPr/>
          <p:nvPr/>
        </p:nvSpPr>
        <p:spPr>
          <a:xfrm flipH="1">
            <a:off x="6368533" y="392399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22" name="Google Shape;1322;p91"/>
          <p:cNvSpPr/>
          <p:nvPr/>
        </p:nvSpPr>
        <p:spPr>
          <a:xfrm flipH="1">
            <a:off x="6602876" y="392497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23" name="Google Shape;1323;p91"/>
          <p:cNvSpPr/>
          <p:nvPr/>
        </p:nvSpPr>
        <p:spPr>
          <a:xfrm flipH="1">
            <a:off x="6842065" y="392627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24" name="Google Shape;1324;p91"/>
          <p:cNvSpPr/>
          <p:nvPr/>
        </p:nvSpPr>
        <p:spPr>
          <a:xfrm flipH="1">
            <a:off x="7081270" y="3923996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325" name="Google Shape;1325;p91"/>
          <p:cNvCxnSpPr>
            <a:stCxn id="1220" idx="2"/>
            <a:endCxn id="1321" idx="3"/>
          </p:cNvCxnSpPr>
          <p:nvPr/>
        </p:nvCxnSpPr>
        <p:spPr>
          <a:xfrm flipH="1" rot="10800000">
            <a:off x="6214943" y="4293774"/>
            <a:ext cx="153600" cy="6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6" name="Google Shape;1326;p91"/>
          <p:cNvCxnSpPr>
            <a:stCxn id="1321" idx="1"/>
            <a:endCxn id="1322" idx="3"/>
          </p:cNvCxnSpPr>
          <p:nvPr/>
        </p:nvCxnSpPr>
        <p:spPr>
          <a:xfrm>
            <a:off x="6470533" y="4293896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7" name="Google Shape;1327;p91"/>
          <p:cNvCxnSpPr/>
          <p:nvPr/>
        </p:nvCxnSpPr>
        <p:spPr>
          <a:xfrm>
            <a:off x="6704283" y="4293446"/>
            <a:ext cx="1323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8" name="Google Shape;1328;p91"/>
          <p:cNvCxnSpPr>
            <a:stCxn id="1323" idx="1"/>
            <a:endCxn id="1324" idx="3"/>
          </p:cNvCxnSpPr>
          <p:nvPr/>
        </p:nvCxnSpPr>
        <p:spPr>
          <a:xfrm flipH="1" rot="10800000">
            <a:off x="6944065" y="4293771"/>
            <a:ext cx="137100" cy="24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9" name="Google Shape;1329;p91"/>
          <p:cNvCxnSpPr/>
          <p:nvPr/>
        </p:nvCxnSpPr>
        <p:spPr>
          <a:xfrm flipH="1" rot="10800000">
            <a:off x="7716675" y="4307475"/>
            <a:ext cx="233400" cy="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30" name="Google Shape;1330;p91"/>
          <p:cNvCxnSpPr>
            <a:endCxn id="1268" idx="1"/>
          </p:cNvCxnSpPr>
          <p:nvPr/>
        </p:nvCxnSpPr>
        <p:spPr>
          <a:xfrm>
            <a:off x="16166638" y="5546325"/>
            <a:ext cx="417600" cy="251100"/>
          </a:xfrm>
          <a:prstGeom prst="bentConnector3">
            <a:avLst>
              <a:gd fmla="val -1105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331" name="Google Shape;1331;p91"/>
          <p:cNvCxnSpPr>
            <a:endCxn id="1268" idx="3"/>
          </p:cNvCxnSpPr>
          <p:nvPr/>
        </p:nvCxnSpPr>
        <p:spPr>
          <a:xfrm flipH="1">
            <a:off x="17200813" y="5565525"/>
            <a:ext cx="488400" cy="231900"/>
          </a:xfrm>
          <a:prstGeom prst="bentConnector3">
            <a:avLst>
              <a:gd fmla="val 962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1332" name="Google Shape;1332;p91"/>
          <p:cNvSpPr txBox="1"/>
          <p:nvPr/>
        </p:nvSpPr>
        <p:spPr>
          <a:xfrm>
            <a:off x="6883000" y="3150550"/>
            <a:ext cx="8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x2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33" name="Google Shape;1333;p91"/>
          <p:cNvSpPr txBox="1"/>
          <p:nvPr/>
        </p:nvSpPr>
        <p:spPr>
          <a:xfrm>
            <a:off x="14658075" y="3190175"/>
            <a:ext cx="8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x2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92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92"/>
          <p:cNvSpPr txBox="1"/>
          <p:nvPr/>
        </p:nvSpPr>
        <p:spPr>
          <a:xfrm>
            <a:off x="11045568" y="2645892"/>
            <a:ext cx="343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3D Regression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340" name="Google Shape;1340;p92"/>
          <p:cNvSpPr txBox="1"/>
          <p:nvPr/>
        </p:nvSpPr>
        <p:spPr>
          <a:xfrm>
            <a:off x="3041080" y="2716379"/>
            <a:ext cx="30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2D Hourglass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341" name="Google Shape;1341;p92"/>
          <p:cNvSpPr/>
          <p:nvPr/>
        </p:nvSpPr>
        <p:spPr>
          <a:xfrm flipH="1">
            <a:off x="1649287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92"/>
          <p:cNvSpPr/>
          <p:nvPr/>
        </p:nvSpPr>
        <p:spPr>
          <a:xfrm flipH="1">
            <a:off x="1853093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43" name="Google Shape;1343;p92"/>
          <p:cNvSpPr/>
          <p:nvPr/>
        </p:nvSpPr>
        <p:spPr>
          <a:xfrm flipH="1">
            <a:off x="2056900" y="3818821"/>
            <a:ext cx="102000" cy="952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92"/>
          <p:cNvSpPr/>
          <p:nvPr/>
        </p:nvSpPr>
        <p:spPr>
          <a:xfrm>
            <a:off x="2391587" y="3580200"/>
            <a:ext cx="4326600" cy="1522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45" name="Google Shape;1345;p92"/>
          <p:cNvSpPr/>
          <p:nvPr/>
        </p:nvSpPr>
        <p:spPr>
          <a:xfrm rot="-5400000">
            <a:off x="2895437" y="3794330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92"/>
          <p:cNvSpPr/>
          <p:nvPr/>
        </p:nvSpPr>
        <p:spPr>
          <a:xfrm flipH="1">
            <a:off x="2227844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47" name="Google Shape;1347;p92"/>
          <p:cNvSpPr/>
          <p:nvPr/>
        </p:nvSpPr>
        <p:spPr>
          <a:xfrm flipH="1">
            <a:off x="2502710" y="3925313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8" name="Google Shape;1348;p92"/>
          <p:cNvPicPr preferRelativeResize="0"/>
          <p:nvPr/>
        </p:nvPicPr>
        <p:blipFill rotWithShape="1">
          <a:blip r:embed="rId3">
            <a:alphaModFix/>
          </a:blip>
          <a:srcRect b="5473" l="19841" r="60760" t="0"/>
          <a:stretch/>
        </p:blipFill>
        <p:spPr>
          <a:xfrm>
            <a:off x="464731" y="3808077"/>
            <a:ext cx="1002033" cy="972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92"/>
          <p:cNvSpPr/>
          <p:nvPr/>
        </p:nvSpPr>
        <p:spPr>
          <a:xfrm flipH="1">
            <a:off x="3926408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50" name="Google Shape;1350;p92"/>
          <p:cNvSpPr/>
          <p:nvPr/>
        </p:nvSpPr>
        <p:spPr>
          <a:xfrm flipH="1">
            <a:off x="4070263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51" name="Google Shape;1351;p92"/>
          <p:cNvSpPr/>
          <p:nvPr/>
        </p:nvSpPr>
        <p:spPr>
          <a:xfrm flipH="1">
            <a:off x="4228177" y="3925246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52" name="Google Shape;1352;p92"/>
          <p:cNvSpPr/>
          <p:nvPr/>
        </p:nvSpPr>
        <p:spPr>
          <a:xfrm flipH="1">
            <a:off x="4372032" y="3925246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53" name="Google Shape;1353;p92"/>
          <p:cNvSpPr txBox="1"/>
          <p:nvPr/>
        </p:nvSpPr>
        <p:spPr>
          <a:xfrm>
            <a:off x="-585800" y="4901638"/>
            <a:ext cx="329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Image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( 256 x 256)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4" name="Google Shape;1354;p92"/>
          <p:cNvSpPr/>
          <p:nvPr/>
        </p:nvSpPr>
        <p:spPr>
          <a:xfrm rot="-5400000">
            <a:off x="4948612" y="3804075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92"/>
          <p:cNvSpPr/>
          <p:nvPr/>
        </p:nvSpPr>
        <p:spPr>
          <a:xfrm flipH="1">
            <a:off x="5973708" y="393919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56" name="Google Shape;1356;p92"/>
          <p:cNvSpPr/>
          <p:nvPr/>
        </p:nvSpPr>
        <p:spPr>
          <a:xfrm flipH="1">
            <a:off x="6123438" y="393499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57" name="Google Shape;1357;p92"/>
          <p:cNvSpPr/>
          <p:nvPr/>
        </p:nvSpPr>
        <p:spPr>
          <a:xfrm flipH="1">
            <a:off x="6281352" y="393499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58" name="Google Shape;1358;p92"/>
          <p:cNvSpPr/>
          <p:nvPr/>
        </p:nvSpPr>
        <p:spPr>
          <a:xfrm flipH="1">
            <a:off x="6425207" y="393499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359" name="Google Shape;1359;p92"/>
          <p:cNvCxnSpPr>
            <a:stCxn id="1347" idx="2"/>
            <a:endCxn id="1354" idx="0"/>
          </p:cNvCxnSpPr>
          <p:nvPr/>
        </p:nvCxnSpPr>
        <p:spPr>
          <a:xfrm rot="-5400000">
            <a:off x="3505760" y="3353063"/>
            <a:ext cx="360000" cy="2264100"/>
          </a:xfrm>
          <a:prstGeom prst="bentConnector4">
            <a:avLst>
              <a:gd fmla="val -65599" name="adj1"/>
              <a:gd fmla="val 94271" name="adj2"/>
            </a:avLst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60" name="Google Shape;1360;p92"/>
          <p:cNvSpPr txBox="1"/>
          <p:nvPr/>
        </p:nvSpPr>
        <p:spPr>
          <a:xfrm>
            <a:off x="6477378" y="4910983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predicted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1" name="Google Shape;1361;p92"/>
          <p:cNvSpPr/>
          <p:nvPr/>
        </p:nvSpPr>
        <p:spPr>
          <a:xfrm>
            <a:off x="10584300" y="3582050"/>
            <a:ext cx="4112100" cy="1522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2"/>
          <p:cNvSpPr txBox="1"/>
          <p:nvPr>
            <p:ph idx="12" type="sldNum"/>
          </p:nvPr>
        </p:nvSpPr>
        <p:spPr>
          <a:xfrm>
            <a:off x="16620663" y="9583575"/>
            <a:ext cx="1753200" cy="631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3" name="Google Shape;1363;p92"/>
          <p:cNvPicPr preferRelativeResize="0"/>
          <p:nvPr/>
        </p:nvPicPr>
        <p:blipFill rotWithShape="1">
          <a:blip r:embed="rId4">
            <a:alphaModFix/>
          </a:blip>
          <a:srcRect b="0" l="6552" r="24619" t="0"/>
          <a:stretch/>
        </p:blipFill>
        <p:spPr>
          <a:xfrm>
            <a:off x="7575332" y="3504490"/>
            <a:ext cx="1157512" cy="1620122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92"/>
          <p:cNvSpPr/>
          <p:nvPr/>
        </p:nvSpPr>
        <p:spPr>
          <a:xfrm>
            <a:off x="10998525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5" name="Google Shape;1365;p92"/>
          <p:cNvSpPr/>
          <p:nvPr/>
        </p:nvSpPr>
        <p:spPr>
          <a:xfrm rot="-5400000">
            <a:off x="11995888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66" name="Google Shape;1366;p92"/>
          <p:cNvSpPr txBox="1"/>
          <p:nvPr/>
        </p:nvSpPr>
        <p:spPr>
          <a:xfrm>
            <a:off x="17061547" y="4647614"/>
            <a:ext cx="81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367" name="Google Shape;1367;p92"/>
          <p:cNvSpPr txBox="1"/>
          <p:nvPr/>
        </p:nvSpPr>
        <p:spPr>
          <a:xfrm>
            <a:off x="8550709" y="4956841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Prediction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(17 x 2)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8" name="Google Shape;1368;p92"/>
          <p:cNvSpPr txBox="1"/>
          <p:nvPr/>
        </p:nvSpPr>
        <p:spPr>
          <a:xfrm>
            <a:off x="14924943" y="4642150"/>
            <a:ext cx="183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Prediction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9" name="Google Shape;1369;p92"/>
          <p:cNvSpPr txBox="1"/>
          <p:nvPr/>
        </p:nvSpPr>
        <p:spPr>
          <a:xfrm>
            <a:off x="16466350" y="4642150"/>
            <a:ext cx="212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ground-truth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0" name="Google Shape;1370;p92"/>
          <p:cNvSpPr txBox="1"/>
          <p:nvPr/>
        </p:nvSpPr>
        <p:spPr>
          <a:xfrm>
            <a:off x="318575" y="388800"/>
            <a:ext cx="606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Training stage</a:t>
            </a:r>
            <a:endParaRPr b="1" sz="4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71" name="Google Shape;1371;p92"/>
          <p:cNvPicPr preferRelativeResize="0"/>
          <p:nvPr/>
        </p:nvPicPr>
        <p:blipFill rotWithShape="1">
          <a:blip r:embed="rId4">
            <a:alphaModFix/>
          </a:blip>
          <a:srcRect b="0" l="6552" r="24619" t="0"/>
          <a:stretch/>
        </p:blipFill>
        <p:spPr>
          <a:xfrm>
            <a:off x="7673100" y="923404"/>
            <a:ext cx="1088001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92"/>
          <p:cNvSpPr txBox="1"/>
          <p:nvPr/>
        </p:nvSpPr>
        <p:spPr>
          <a:xfrm>
            <a:off x="5973710" y="-25"/>
            <a:ext cx="448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gaussian ground-truth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3" name="Google Shape;1373;p92"/>
          <p:cNvSpPr/>
          <p:nvPr/>
        </p:nvSpPr>
        <p:spPr>
          <a:xfrm rot="-5401964">
            <a:off x="8631099" y="4172998"/>
            <a:ext cx="1050000" cy="36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Argmax 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74" name="Google Shape;1374;p92"/>
          <p:cNvSpPr/>
          <p:nvPr/>
        </p:nvSpPr>
        <p:spPr>
          <a:xfrm rot="-1476419">
            <a:off x="16853254" y="3436497"/>
            <a:ext cx="78532" cy="13735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92"/>
          <p:cNvSpPr/>
          <p:nvPr/>
        </p:nvSpPr>
        <p:spPr>
          <a:xfrm>
            <a:off x="6950875" y="4213400"/>
            <a:ext cx="330600" cy="19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376" name="Google Shape;1376;p92"/>
          <p:cNvCxnSpPr>
            <a:stCxn id="1352" idx="1"/>
            <a:endCxn id="1375" idx="0"/>
          </p:cNvCxnSpPr>
          <p:nvPr/>
        </p:nvCxnSpPr>
        <p:spPr>
          <a:xfrm flipH="1" rot="10800000">
            <a:off x="4474032" y="4213546"/>
            <a:ext cx="2642100" cy="81600"/>
          </a:xfrm>
          <a:prstGeom prst="bentConnector4">
            <a:avLst>
              <a:gd fmla="val 5149" name="adj1"/>
              <a:gd fmla="val 111978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7" name="Google Shape;1377;p92"/>
          <p:cNvCxnSpPr>
            <a:stCxn id="1358" idx="1"/>
            <a:endCxn id="1375" idx="1"/>
          </p:cNvCxnSpPr>
          <p:nvPr/>
        </p:nvCxnSpPr>
        <p:spPr>
          <a:xfrm>
            <a:off x="6527207" y="4304891"/>
            <a:ext cx="423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8" name="Google Shape;1378;p92"/>
          <p:cNvCxnSpPr>
            <a:stCxn id="1375" idx="3"/>
            <a:endCxn id="1363" idx="1"/>
          </p:cNvCxnSpPr>
          <p:nvPr/>
        </p:nvCxnSpPr>
        <p:spPr>
          <a:xfrm>
            <a:off x="7281475" y="4309100"/>
            <a:ext cx="294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79" name="Google Shape;1379;p92"/>
          <p:cNvSpPr/>
          <p:nvPr/>
        </p:nvSpPr>
        <p:spPr>
          <a:xfrm rot="-697497">
            <a:off x="16924854" y="3571989"/>
            <a:ext cx="171212" cy="137379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0" name="Google Shape;138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8925" y="273080"/>
            <a:ext cx="4486799" cy="217312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1" name="Google Shape;1381;p92"/>
          <p:cNvSpPr/>
          <p:nvPr/>
        </p:nvSpPr>
        <p:spPr>
          <a:xfrm>
            <a:off x="18749750" y="1062750"/>
            <a:ext cx="4383600" cy="13833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92"/>
          <p:cNvGrpSpPr/>
          <p:nvPr/>
        </p:nvGrpSpPr>
        <p:grpSpPr>
          <a:xfrm>
            <a:off x="15449825" y="3855830"/>
            <a:ext cx="858300" cy="913720"/>
            <a:chOff x="17180375" y="2402130"/>
            <a:chExt cx="858300" cy="913720"/>
          </a:xfrm>
        </p:grpSpPr>
        <p:sp>
          <p:nvSpPr>
            <p:cNvPr id="1383" name="Google Shape;1383;p92"/>
            <p:cNvSpPr/>
            <p:nvPr/>
          </p:nvSpPr>
          <p:spPr>
            <a:xfrm rot="-676133">
              <a:off x="17373293" y="2970410"/>
              <a:ext cx="164267" cy="137379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92"/>
            <p:cNvSpPr/>
            <p:nvPr/>
          </p:nvSpPr>
          <p:spPr>
            <a:xfrm>
              <a:off x="17251225" y="3108850"/>
              <a:ext cx="601200" cy="207000"/>
            </a:xfrm>
            <a:prstGeom prst="parallelogram">
              <a:avLst>
                <a:gd fmla="val 95315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92"/>
            <p:cNvSpPr/>
            <p:nvPr/>
          </p:nvSpPr>
          <p:spPr>
            <a:xfrm rot="-138190">
              <a:off x="17628334" y="2944218"/>
              <a:ext cx="164233" cy="200564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92"/>
            <p:cNvSpPr/>
            <p:nvPr/>
          </p:nvSpPr>
          <p:spPr>
            <a:xfrm rot="-952466">
              <a:off x="17308835" y="2954099"/>
              <a:ext cx="199613" cy="18082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92"/>
            <p:cNvSpPr/>
            <p:nvPr/>
          </p:nvSpPr>
          <p:spPr>
            <a:xfrm>
              <a:off x="17180375" y="309392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8" name="Google Shape;1388;p92"/>
            <p:cNvPicPr preferRelativeResize="0"/>
            <p:nvPr/>
          </p:nvPicPr>
          <p:blipFill rotWithShape="1">
            <a:blip r:embed="rId6">
              <a:alphaModFix/>
            </a:blip>
            <a:srcRect b="19551" l="49279" r="42836" t="13166"/>
            <a:stretch/>
          </p:blipFill>
          <p:spPr>
            <a:xfrm rot="-886775">
              <a:off x="17373099" y="2459402"/>
              <a:ext cx="309302" cy="784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9" name="Google Shape;1389;p92"/>
            <p:cNvSpPr/>
            <p:nvPr/>
          </p:nvSpPr>
          <p:spPr>
            <a:xfrm>
              <a:off x="17614650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2"/>
            <p:cNvSpPr/>
            <p:nvPr/>
          </p:nvSpPr>
          <p:spPr>
            <a:xfrm>
              <a:off x="17379375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92"/>
            <p:cNvSpPr/>
            <p:nvPr/>
          </p:nvSpPr>
          <p:spPr>
            <a:xfrm rot="-2407">
              <a:off x="17180975" y="240243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92"/>
            <p:cNvSpPr/>
            <p:nvPr/>
          </p:nvSpPr>
          <p:spPr>
            <a:xfrm>
              <a:off x="17416150" y="3050350"/>
              <a:ext cx="1521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92"/>
            <p:cNvSpPr/>
            <p:nvPr/>
          </p:nvSpPr>
          <p:spPr>
            <a:xfrm>
              <a:off x="17416150" y="3016750"/>
              <a:ext cx="1455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92"/>
            <p:cNvSpPr/>
            <p:nvPr/>
          </p:nvSpPr>
          <p:spPr>
            <a:xfrm rot="540510">
              <a:off x="17515133" y="2966051"/>
              <a:ext cx="49814" cy="435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92"/>
            <p:cNvSpPr/>
            <p:nvPr/>
          </p:nvSpPr>
          <p:spPr>
            <a:xfrm rot="-535835">
              <a:off x="17598896" y="2973353"/>
              <a:ext cx="21258" cy="10959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" name="Google Shape;1396;p92"/>
          <p:cNvGrpSpPr/>
          <p:nvPr/>
        </p:nvGrpSpPr>
        <p:grpSpPr>
          <a:xfrm>
            <a:off x="16897525" y="3863380"/>
            <a:ext cx="858312" cy="898800"/>
            <a:chOff x="17229000" y="2453080"/>
            <a:chExt cx="858312" cy="898800"/>
          </a:xfrm>
        </p:grpSpPr>
        <p:sp>
          <p:nvSpPr>
            <p:cNvPr id="1397" name="Google Shape;1397;p92"/>
            <p:cNvSpPr/>
            <p:nvPr/>
          </p:nvSpPr>
          <p:spPr>
            <a:xfrm>
              <a:off x="17229000" y="314487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8" name="Google Shape;1398;p92"/>
            <p:cNvPicPr preferRelativeResize="0"/>
            <p:nvPr/>
          </p:nvPicPr>
          <p:blipFill rotWithShape="1">
            <a:blip r:embed="rId6">
              <a:alphaModFix/>
            </a:blip>
            <a:srcRect b="19320" l="86009" r="5843" t="30153"/>
            <a:stretch/>
          </p:blipFill>
          <p:spPr>
            <a:xfrm rot="-992875">
              <a:off x="17466283" y="2694987"/>
              <a:ext cx="323859" cy="59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9" name="Google Shape;1399;p92"/>
            <p:cNvSpPr/>
            <p:nvPr/>
          </p:nvSpPr>
          <p:spPr>
            <a:xfrm rot="-2407">
              <a:off x="17229612" y="245338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400" name="Google Shape;1400;p92"/>
            <p:cNvSpPr/>
            <p:nvPr/>
          </p:nvSpPr>
          <p:spPr>
            <a:xfrm>
              <a:off x="1768917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92"/>
            <p:cNvSpPr/>
            <p:nvPr/>
          </p:nvSpPr>
          <p:spPr>
            <a:xfrm>
              <a:off x="1740342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92"/>
            <p:cNvSpPr/>
            <p:nvPr/>
          </p:nvSpPr>
          <p:spPr>
            <a:xfrm rot="-10159180">
              <a:off x="17630827" y="3023209"/>
              <a:ext cx="69606" cy="104731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92"/>
            <p:cNvSpPr/>
            <p:nvPr/>
          </p:nvSpPr>
          <p:spPr>
            <a:xfrm>
              <a:off x="17567425" y="3093000"/>
              <a:ext cx="414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92"/>
            <p:cNvSpPr/>
            <p:nvPr/>
          </p:nvSpPr>
          <p:spPr>
            <a:xfrm>
              <a:off x="17577925" y="3055325"/>
              <a:ext cx="309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92"/>
            <p:cNvSpPr/>
            <p:nvPr/>
          </p:nvSpPr>
          <p:spPr>
            <a:xfrm>
              <a:off x="17588425" y="3031325"/>
              <a:ext cx="20400" cy="249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6" name="Google Shape;1406;p92"/>
          <p:cNvGrpSpPr/>
          <p:nvPr/>
        </p:nvGrpSpPr>
        <p:grpSpPr>
          <a:xfrm>
            <a:off x="9598613" y="3789363"/>
            <a:ext cx="723600" cy="1108200"/>
            <a:chOff x="9598600" y="3740263"/>
            <a:chExt cx="723600" cy="1108200"/>
          </a:xfrm>
        </p:grpSpPr>
        <p:pic>
          <p:nvPicPr>
            <p:cNvPr id="1407" name="Google Shape;1407;p92"/>
            <p:cNvPicPr preferRelativeResize="0"/>
            <p:nvPr/>
          </p:nvPicPr>
          <p:blipFill rotWithShape="1">
            <a:blip r:embed="rId6">
              <a:alphaModFix/>
            </a:blip>
            <a:srcRect b="6167" l="9117" r="76507" t="10381"/>
            <a:stretch/>
          </p:blipFill>
          <p:spPr>
            <a:xfrm>
              <a:off x="9643362" y="3740263"/>
              <a:ext cx="634110" cy="1108200"/>
            </a:xfrm>
            <a:prstGeom prst="rect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08" name="Google Shape;1408;p92"/>
            <p:cNvSpPr/>
            <p:nvPr/>
          </p:nvSpPr>
          <p:spPr>
            <a:xfrm>
              <a:off x="9598600" y="3935638"/>
              <a:ext cx="723600" cy="738900"/>
            </a:xfrm>
            <a:prstGeom prst="rect">
              <a:avLst/>
            </a:prstGeom>
            <a:noFill/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9" name="Google Shape;1409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83288" y="4694112"/>
            <a:ext cx="2519025" cy="2552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92"/>
          <p:cNvSpPr txBox="1"/>
          <p:nvPr/>
        </p:nvSpPr>
        <p:spPr>
          <a:xfrm>
            <a:off x="6923850" y="4117375"/>
            <a:ext cx="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idact Gothic"/>
                <a:ea typeface="Didact Gothic"/>
                <a:cs typeface="Didact Gothic"/>
                <a:sym typeface="Didact Gothic"/>
              </a:rPr>
              <a:t>Avg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1" name="Google Shape;1411;p92"/>
          <p:cNvSpPr/>
          <p:nvPr/>
        </p:nvSpPr>
        <p:spPr>
          <a:xfrm>
            <a:off x="12619738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12" name="Google Shape;1412;p92"/>
          <p:cNvCxnSpPr>
            <a:stCxn id="1408" idx="3"/>
            <a:endCxn id="1364" idx="1"/>
          </p:cNvCxnSpPr>
          <p:nvPr/>
        </p:nvCxnSpPr>
        <p:spPr>
          <a:xfrm>
            <a:off x="10322213" y="4354188"/>
            <a:ext cx="676200" cy="30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13" name="Google Shape;1413;p92"/>
          <p:cNvCxnSpPr>
            <a:stCxn id="1373" idx="2"/>
            <a:endCxn id="1408" idx="1"/>
          </p:cNvCxnSpPr>
          <p:nvPr/>
        </p:nvCxnSpPr>
        <p:spPr>
          <a:xfrm flipH="1" rot="10800000">
            <a:off x="9338799" y="4354198"/>
            <a:ext cx="259800" cy="15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14" name="Google Shape;1414;p92"/>
          <p:cNvCxnSpPr>
            <a:endCxn id="1373" idx="0"/>
          </p:cNvCxnSpPr>
          <p:nvPr/>
        </p:nvCxnSpPr>
        <p:spPr>
          <a:xfrm flipH="1" rot="10800000">
            <a:off x="8731899" y="4355698"/>
            <a:ext cx="241500" cy="21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15" name="Google Shape;1415;p92"/>
          <p:cNvSpPr/>
          <p:nvPr/>
        </p:nvSpPr>
        <p:spPr>
          <a:xfrm rot="-5400000">
            <a:off x="13574163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416" name="Google Shape;1416;p92"/>
          <p:cNvCxnSpPr>
            <a:stCxn id="1365" idx="2"/>
            <a:endCxn id="1411" idx="1"/>
          </p:cNvCxnSpPr>
          <p:nvPr/>
        </p:nvCxnSpPr>
        <p:spPr>
          <a:xfrm>
            <a:off x="12343888" y="4357088"/>
            <a:ext cx="2760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17" name="Google Shape;1417;p92"/>
          <p:cNvCxnSpPr>
            <a:stCxn id="1411" idx="3"/>
            <a:endCxn id="1415" idx="0"/>
          </p:cNvCxnSpPr>
          <p:nvPr/>
        </p:nvCxnSpPr>
        <p:spPr>
          <a:xfrm>
            <a:off x="13431538" y="4357100"/>
            <a:ext cx="2757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18" name="Google Shape;1418;p92"/>
          <p:cNvSpPr/>
          <p:nvPr/>
        </p:nvSpPr>
        <p:spPr>
          <a:xfrm>
            <a:off x="14393525" y="4260050"/>
            <a:ext cx="183000" cy="171000"/>
          </a:xfrm>
          <a:prstGeom prst="flowChartOr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9" name="Google Shape;1419;p92"/>
          <p:cNvCxnSpPr>
            <a:endCxn id="1418" idx="0"/>
          </p:cNvCxnSpPr>
          <p:nvPr/>
        </p:nvCxnSpPr>
        <p:spPr>
          <a:xfrm flipH="1" rot="10800000">
            <a:off x="10559525" y="4260050"/>
            <a:ext cx="3925500" cy="96600"/>
          </a:xfrm>
          <a:prstGeom prst="bentConnector4">
            <a:avLst>
              <a:gd fmla="val 5044" name="adj1"/>
              <a:gd fmla="val 591537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20" name="Google Shape;1420;p92"/>
          <p:cNvCxnSpPr>
            <a:stCxn id="1364" idx="3"/>
            <a:endCxn id="1365" idx="0"/>
          </p:cNvCxnSpPr>
          <p:nvPr/>
        </p:nvCxnSpPr>
        <p:spPr>
          <a:xfrm>
            <a:off x="11810325" y="4357100"/>
            <a:ext cx="3189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21" name="Google Shape;1421;p92"/>
          <p:cNvCxnSpPr>
            <a:stCxn id="1415" idx="2"/>
          </p:cNvCxnSpPr>
          <p:nvPr/>
        </p:nvCxnSpPr>
        <p:spPr>
          <a:xfrm>
            <a:off x="13922163" y="4357088"/>
            <a:ext cx="15216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22" name="Google Shape;1422;p92"/>
          <p:cNvCxnSpPr>
            <a:stCxn id="1348" idx="3"/>
            <a:endCxn id="1341" idx="3"/>
          </p:cNvCxnSpPr>
          <p:nvPr/>
        </p:nvCxnSpPr>
        <p:spPr>
          <a:xfrm>
            <a:off x="1466764" y="4294372"/>
            <a:ext cx="1824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23" name="Google Shape;1423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4137" y="247850"/>
            <a:ext cx="6505768" cy="1522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4" name="Google Shape;1424;p92"/>
          <p:cNvSpPr/>
          <p:nvPr/>
        </p:nvSpPr>
        <p:spPr>
          <a:xfrm>
            <a:off x="7581700" y="923375"/>
            <a:ext cx="1270800" cy="14469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92"/>
          <p:cNvSpPr/>
          <p:nvPr/>
        </p:nvSpPr>
        <p:spPr>
          <a:xfrm rot="-5400000">
            <a:off x="1931975" y="2514738"/>
            <a:ext cx="223200" cy="861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grpSp>
        <p:nvGrpSpPr>
          <p:cNvPr id="1426" name="Google Shape;1426;p92"/>
          <p:cNvGrpSpPr/>
          <p:nvPr/>
        </p:nvGrpSpPr>
        <p:grpSpPr>
          <a:xfrm>
            <a:off x="187100" y="1522888"/>
            <a:ext cx="4156700" cy="1321283"/>
            <a:chOff x="187100" y="1522888"/>
            <a:chExt cx="4156700" cy="1321283"/>
          </a:xfrm>
        </p:grpSpPr>
        <p:grpSp>
          <p:nvGrpSpPr>
            <p:cNvPr id="1427" name="Google Shape;1427;p92"/>
            <p:cNvGrpSpPr/>
            <p:nvPr/>
          </p:nvGrpSpPr>
          <p:grpSpPr>
            <a:xfrm>
              <a:off x="187100" y="1522888"/>
              <a:ext cx="4156700" cy="1321283"/>
              <a:chOff x="174600" y="1638875"/>
              <a:chExt cx="4156700" cy="1321283"/>
            </a:xfrm>
          </p:grpSpPr>
          <p:sp>
            <p:nvSpPr>
              <p:cNvPr id="1428" name="Google Shape;1428;p92"/>
              <p:cNvSpPr/>
              <p:nvPr/>
            </p:nvSpPr>
            <p:spPr>
              <a:xfrm flipH="1">
                <a:off x="397710" y="1819721"/>
                <a:ext cx="66000" cy="214800"/>
              </a:xfrm>
              <a:prstGeom prst="rect">
                <a:avLst/>
              </a:prstGeom>
              <a:solidFill>
                <a:srgbClr val="4A86E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429" name="Google Shape;1429;p92"/>
              <p:cNvSpPr txBox="1"/>
              <p:nvPr/>
            </p:nvSpPr>
            <p:spPr>
              <a:xfrm>
                <a:off x="525238" y="1665527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Residual block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430" name="Google Shape;1430;p92"/>
              <p:cNvSpPr txBox="1"/>
              <p:nvPr/>
            </p:nvSpPr>
            <p:spPr>
              <a:xfrm>
                <a:off x="525260" y="2049493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Convolution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431" name="Google Shape;1431;p92"/>
              <p:cNvSpPr/>
              <p:nvPr/>
            </p:nvSpPr>
            <p:spPr>
              <a:xfrm flipH="1">
                <a:off x="397714" y="2203712"/>
                <a:ext cx="66000" cy="214800"/>
              </a:xfrm>
              <a:prstGeom prst="rect">
                <a:avLst/>
              </a:prstGeom>
              <a:solidFill>
                <a:srgbClr val="B75442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432" name="Google Shape;1432;p92"/>
              <p:cNvSpPr/>
              <p:nvPr/>
            </p:nvSpPr>
            <p:spPr>
              <a:xfrm rot="-5400000">
                <a:off x="1914074" y="1759420"/>
                <a:ext cx="255550" cy="335425"/>
              </a:xfrm>
              <a:prstGeom prst="flowChartCollate">
                <a:avLst/>
              </a:prstGeom>
              <a:solidFill>
                <a:srgbClr val="C9DAF8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92"/>
              <p:cNvSpPr txBox="1"/>
              <p:nvPr/>
            </p:nvSpPr>
            <p:spPr>
              <a:xfrm>
                <a:off x="2196537" y="1638875"/>
                <a:ext cx="1002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Hourglass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434" name="Google Shape;1434;p92"/>
              <p:cNvSpPr/>
              <p:nvPr/>
            </p:nvSpPr>
            <p:spPr>
              <a:xfrm flipH="1">
                <a:off x="397717" y="2587700"/>
                <a:ext cx="66000" cy="2148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435" name="Google Shape;1435;p92"/>
              <p:cNvSpPr txBox="1"/>
              <p:nvPr/>
            </p:nvSpPr>
            <p:spPr>
              <a:xfrm>
                <a:off x="554056" y="2436958"/>
                <a:ext cx="1270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Max pooling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436" name="Google Shape;1436;p92"/>
              <p:cNvSpPr/>
              <p:nvPr/>
            </p:nvSpPr>
            <p:spPr>
              <a:xfrm rot="-5400000">
                <a:off x="1919475" y="2268025"/>
                <a:ext cx="223200" cy="86100"/>
              </a:xfrm>
              <a:prstGeom prst="rect">
                <a:avLst/>
              </a:prstGeom>
              <a:solidFill>
                <a:srgbClr val="9E9E9E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437" name="Google Shape;1437;p92"/>
              <p:cNvSpPr txBox="1"/>
              <p:nvPr/>
            </p:nvSpPr>
            <p:spPr>
              <a:xfrm>
                <a:off x="2208500" y="2049488"/>
                <a:ext cx="2122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Batch nor + RELU + Dropout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438" name="Google Shape;1438;p92"/>
              <p:cNvSpPr/>
              <p:nvPr/>
            </p:nvSpPr>
            <p:spPr>
              <a:xfrm>
                <a:off x="174600" y="1692388"/>
                <a:ext cx="3822000" cy="1204500"/>
              </a:xfrm>
              <a:prstGeom prst="rect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9" name="Google Shape;1439;p92"/>
            <p:cNvSpPr txBox="1"/>
            <p:nvPr/>
          </p:nvSpPr>
          <p:spPr>
            <a:xfrm>
              <a:off x="2285831" y="2296196"/>
              <a:ext cx="127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latin typeface="Didact Gothic"/>
                  <a:ea typeface="Didact Gothic"/>
                  <a:cs typeface="Didact Gothic"/>
                  <a:sym typeface="Didact Gothic"/>
                </a:rPr>
                <a:t>Sigmoid</a:t>
              </a:r>
              <a:endParaRPr b="1" sz="10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cxnSp>
        <p:nvCxnSpPr>
          <p:cNvPr id="1440" name="Google Shape;1440;p92"/>
          <p:cNvCxnSpPr>
            <a:stCxn id="1351" idx="2"/>
            <a:endCxn id="1441" idx="0"/>
          </p:cNvCxnSpPr>
          <p:nvPr/>
        </p:nvCxnSpPr>
        <p:spPr>
          <a:xfrm flipH="1" rot="-5400000">
            <a:off x="3875827" y="5068396"/>
            <a:ext cx="1879800" cy="1073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42" name="Google Shape;1442;p92"/>
          <p:cNvCxnSpPr>
            <a:stCxn id="1443" idx="2"/>
            <a:endCxn id="1444" idx="1"/>
          </p:cNvCxnSpPr>
          <p:nvPr/>
        </p:nvCxnSpPr>
        <p:spPr>
          <a:xfrm>
            <a:off x="6073861" y="7595950"/>
            <a:ext cx="3093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443" name="Google Shape;1443;p92"/>
          <p:cNvSpPr/>
          <p:nvPr/>
        </p:nvSpPr>
        <p:spPr>
          <a:xfrm rot="-5400000">
            <a:off x="5694665" y="7443304"/>
            <a:ext cx="453100" cy="305292"/>
          </a:xfrm>
          <a:prstGeom prst="flowChartManualOperation">
            <a:avLst/>
          </a:prstGeom>
          <a:solidFill>
            <a:srgbClr val="B75442"/>
          </a:solidFill>
          <a:ln cap="flat" cmpd="sng" w="952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1445" name="Google Shape;1445;p92"/>
          <p:cNvSpPr txBox="1"/>
          <p:nvPr/>
        </p:nvSpPr>
        <p:spPr>
          <a:xfrm>
            <a:off x="3373650" y="7166650"/>
            <a:ext cx="219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(32x32)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446" name="Google Shape;1446;p92"/>
          <p:cNvCxnSpPr>
            <a:endCxn id="1441" idx="0"/>
          </p:cNvCxnSpPr>
          <p:nvPr/>
        </p:nvCxnSpPr>
        <p:spPr>
          <a:xfrm rot="5400000">
            <a:off x="4979100" y="5047700"/>
            <a:ext cx="1870200" cy="112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447" name="Google Shape;1447;p92"/>
          <p:cNvCxnSpPr>
            <a:endCxn id="1441" idx="0"/>
          </p:cNvCxnSpPr>
          <p:nvPr/>
        </p:nvCxnSpPr>
        <p:spPr>
          <a:xfrm rot="5400000">
            <a:off x="4907100" y="5119700"/>
            <a:ext cx="1870200" cy="980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92"/>
          <p:cNvCxnSpPr/>
          <p:nvPr/>
        </p:nvCxnSpPr>
        <p:spPr>
          <a:xfrm>
            <a:off x="5459250" y="7595950"/>
            <a:ext cx="3096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449" name="Google Shape;1449;p92"/>
          <p:cNvSpPr/>
          <p:nvPr/>
        </p:nvSpPr>
        <p:spPr>
          <a:xfrm>
            <a:off x="5264538" y="7386538"/>
            <a:ext cx="194700" cy="4188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0" name="Google Shape;1450;p92"/>
          <p:cNvGrpSpPr/>
          <p:nvPr/>
        </p:nvGrpSpPr>
        <p:grpSpPr>
          <a:xfrm>
            <a:off x="6703036" y="6970150"/>
            <a:ext cx="4943805" cy="1534800"/>
            <a:chOff x="13503050" y="6893950"/>
            <a:chExt cx="4924599" cy="1534800"/>
          </a:xfrm>
        </p:grpSpPr>
        <p:sp>
          <p:nvSpPr>
            <p:cNvPr id="1451" name="Google Shape;1451;p92"/>
            <p:cNvSpPr/>
            <p:nvPr/>
          </p:nvSpPr>
          <p:spPr>
            <a:xfrm>
              <a:off x="13503050" y="6893950"/>
              <a:ext cx="3027600" cy="125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2"/>
            <p:cNvSpPr/>
            <p:nvPr/>
          </p:nvSpPr>
          <p:spPr>
            <a:xfrm>
              <a:off x="16742244" y="7439655"/>
              <a:ext cx="125400" cy="131400"/>
            </a:xfrm>
            <a:prstGeom prst="rect">
              <a:avLst/>
            </a:prstGeom>
            <a:solidFill>
              <a:srgbClr val="B4A7D6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2"/>
            <p:cNvSpPr txBox="1"/>
            <p:nvPr/>
          </p:nvSpPr>
          <p:spPr>
            <a:xfrm>
              <a:off x="16453049" y="7505350"/>
              <a:ext cx="1974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Loss prediction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(1)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454" name="Google Shape;1454;p92"/>
            <p:cNvSpPr/>
            <p:nvPr/>
          </p:nvSpPr>
          <p:spPr>
            <a:xfrm>
              <a:off x="1357951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55" name="Google Shape;1455;p92"/>
            <p:cNvSpPr/>
            <p:nvPr/>
          </p:nvSpPr>
          <p:spPr>
            <a:xfrm rot="-5400000">
              <a:off x="143881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1456" name="Google Shape;1456;p92"/>
            <p:cNvSpPr/>
            <p:nvPr/>
          </p:nvSpPr>
          <p:spPr>
            <a:xfrm>
              <a:off x="1486616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57" name="Google Shape;1457;p92"/>
            <p:cNvSpPr/>
            <p:nvPr/>
          </p:nvSpPr>
          <p:spPr>
            <a:xfrm rot="-5400000">
              <a:off x="16025563" y="7397638"/>
              <a:ext cx="481200" cy="2148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458" name="Google Shape;1458;p92"/>
            <p:cNvCxnSpPr>
              <a:stCxn id="1454" idx="3"/>
              <a:endCxn id="1455" idx="0"/>
            </p:cNvCxnSpPr>
            <p:nvPr/>
          </p:nvCxnSpPr>
          <p:spPr>
            <a:xfrm>
              <a:off x="14391313" y="7505050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9" name="Google Shape;1459;p92"/>
            <p:cNvCxnSpPr>
              <a:stCxn id="1455" idx="2"/>
              <a:endCxn id="1456" idx="1"/>
            </p:cNvCxnSpPr>
            <p:nvPr/>
          </p:nvCxnSpPr>
          <p:spPr>
            <a:xfrm>
              <a:off x="147361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0" name="Google Shape;1460;p92"/>
            <p:cNvSpPr/>
            <p:nvPr/>
          </p:nvSpPr>
          <p:spPr>
            <a:xfrm rot="-5400000">
              <a:off x="156709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461" name="Google Shape;1461;p92"/>
            <p:cNvCxnSpPr>
              <a:endCxn id="1460" idx="0"/>
            </p:cNvCxnSpPr>
            <p:nvPr/>
          </p:nvCxnSpPr>
          <p:spPr>
            <a:xfrm>
              <a:off x="156742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62" name="Google Shape;1462;p92"/>
            <p:cNvCxnSpPr>
              <a:stCxn id="1460" idx="2"/>
              <a:endCxn id="1457" idx="0"/>
            </p:cNvCxnSpPr>
            <p:nvPr/>
          </p:nvCxnSpPr>
          <p:spPr>
            <a:xfrm>
              <a:off x="16018950" y="7505063"/>
              <a:ext cx="139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63" name="Google Shape;1463;p92"/>
            <p:cNvCxnSpPr>
              <a:stCxn id="1457" idx="2"/>
              <a:endCxn id="1452" idx="1"/>
            </p:cNvCxnSpPr>
            <p:nvPr/>
          </p:nvCxnSpPr>
          <p:spPr>
            <a:xfrm>
              <a:off x="16373563" y="7505038"/>
              <a:ext cx="368700" cy="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464" name="Google Shape;1464;p92"/>
          <p:cNvCxnSpPr>
            <a:stCxn id="1352" idx="2"/>
            <a:endCxn id="1441" idx="0"/>
          </p:cNvCxnSpPr>
          <p:nvPr/>
        </p:nvCxnSpPr>
        <p:spPr>
          <a:xfrm flipH="1" rot="-5400000">
            <a:off x="3947682" y="5140396"/>
            <a:ext cx="1879800" cy="929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p92"/>
          <p:cNvCxnSpPr>
            <a:stCxn id="1441" idx="4"/>
            <a:endCxn id="1449" idx="0"/>
          </p:cNvCxnSpPr>
          <p:nvPr/>
        </p:nvCxnSpPr>
        <p:spPr>
          <a:xfrm>
            <a:off x="5352288" y="6785338"/>
            <a:ext cx="9600" cy="6012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466" name="Google Shape;1466;p92"/>
          <p:cNvCxnSpPr>
            <a:stCxn id="1467" idx="3"/>
            <a:endCxn id="1454" idx="1"/>
          </p:cNvCxnSpPr>
          <p:nvPr/>
        </p:nvCxnSpPr>
        <p:spPr>
          <a:xfrm flipH="1" rot="10800000">
            <a:off x="6577875" y="7581395"/>
            <a:ext cx="2019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7" name="Google Shape;1467;p92"/>
          <p:cNvSpPr/>
          <p:nvPr/>
        </p:nvSpPr>
        <p:spPr>
          <a:xfrm>
            <a:off x="6383175" y="7455395"/>
            <a:ext cx="194700" cy="2664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92"/>
          <p:cNvSpPr txBox="1"/>
          <p:nvPr/>
        </p:nvSpPr>
        <p:spPr>
          <a:xfrm>
            <a:off x="4699763" y="7878988"/>
            <a:ext cx="219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(256)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9" name="Google Shape;1469;p92"/>
          <p:cNvSpPr/>
          <p:nvPr/>
        </p:nvSpPr>
        <p:spPr>
          <a:xfrm>
            <a:off x="3147725" y="1702125"/>
            <a:ext cx="235800" cy="2406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70" name="Google Shape;1470;p92"/>
          <p:cNvSpPr txBox="1"/>
          <p:nvPr/>
        </p:nvSpPr>
        <p:spPr>
          <a:xfrm>
            <a:off x="3275877" y="1560813"/>
            <a:ext cx="85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concat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1" name="Google Shape;1471;p92"/>
          <p:cNvSpPr txBox="1"/>
          <p:nvPr/>
        </p:nvSpPr>
        <p:spPr>
          <a:xfrm>
            <a:off x="1211075" y="7358950"/>
            <a:ext cx="251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2D-based input</a:t>
            </a:r>
            <a:endParaRPr b="1" sz="23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72" name="Google Shape;1472;p92"/>
          <p:cNvCxnSpPr/>
          <p:nvPr/>
        </p:nvCxnSpPr>
        <p:spPr>
          <a:xfrm>
            <a:off x="8417250" y="2399350"/>
            <a:ext cx="4500" cy="27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1473" name="Google Shape;1473;p92"/>
          <p:cNvPicPr preferRelativeResize="0"/>
          <p:nvPr/>
        </p:nvPicPr>
        <p:blipFill rotWithShape="1">
          <a:blip r:embed="rId7">
            <a:alphaModFix/>
          </a:blip>
          <a:srcRect b="75573" l="37809" r="29099" t="5707"/>
          <a:stretch/>
        </p:blipFill>
        <p:spPr>
          <a:xfrm>
            <a:off x="8026900" y="2697238"/>
            <a:ext cx="676200" cy="38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4" name="Google Shape;1474;p92"/>
          <p:cNvCxnSpPr/>
          <p:nvPr/>
        </p:nvCxnSpPr>
        <p:spPr>
          <a:xfrm rot="10800000">
            <a:off x="8421888" y="3196475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1475" name="Google Shape;1475;p92"/>
          <p:cNvPicPr preferRelativeResize="0"/>
          <p:nvPr/>
        </p:nvPicPr>
        <p:blipFill rotWithShape="1">
          <a:blip r:embed="rId7">
            <a:alphaModFix/>
          </a:blip>
          <a:srcRect b="51535" l="9311" r="60515" t="31368"/>
          <a:stretch/>
        </p:blipFill>
        <p:spPr>
          <a:xfrm>
            <a:off x="16584238" y="5620425"/>
            <a:ext cx="616575" cy="3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6" name="Google Shape;1476;p92"/>
          <p:cNvCxnSpPr>
            <a:endCxn id="1475" idx="1"/>
          </p:cNvCxnSpPr>
          <p:nvPr/>
        </p:nvCxnSpPr>
        <p:spPr>
          <a:xfrm>
            <a:off x="16166638" y="5546325"/>
            <a:ext cx="417600" cy="251100"/>
          </a:xfrm>
          <a:prstGeom prst="bentConnector3">
            <a:avLst>
              <a:gd fmla="val 721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477" name="Google Shape;1477;p92"/>
          <p:cNvCxnSpPr>
            <a:endCxn id="1475" idx="3"/>
          </p:cNvCxnSpPr>
          <p:nvPr/>
        </p:nvCxnSpPr>
        <p:spPr>
          <a:xfrm flipH="1">
            <a:off x="17200813" y="5565525"/>
            <a:ext cx="488400" cy="231900"/>
          </a:xfrm>
          <a:prstGeom prst="bentConnector3">
            <a:avLst>
              <a:gd fmla="val -909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grpSp>
        <p:nvGrpSpPr>
          <p:cNvPr id="1478" name="Google Shape;1478;p92"/>
          <p:cNvGrpSpPr/>
          <p:nvPr/>
        </p:nvGrpSpPr>
        <p:grpSpPr>
          <a:xfrm>
            <a:off x="5205700" y="6433250"/>
            <a:ext cx="417600" cy="446400"/>
            <a:chOff x="5205700" y="6433250"/>
            <a:chExt cx="417600" cy="446400"/>
          </a:xfrm>
        </p:grpSpPr>
        <p:sp>
          <p:nvSpPr>
            <p:cNvPr id="1479" name="Google Shape;1479;p92"/>
            <p:cNvSpPr/>
            <p:nvPr/>
          </p:nvSpPr>
          <p:spPr>
            <a:xfrm>
              <a:off x="5239050" y="6544850"/>
              <a:ext cx="235800" cy="223200"/>
            </a:xfrm>
            <a:prstGeom prst="ellipse">
              <a:avLst/>
            </a:prstGeom>
            <a:noFill/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2"/>
            <p:cNvSpPr txBox="1"/>
            <p:nvPr/>
          </p:nvSpPr>
          <p:spPr>
            <a:xfrm>
              <a:off x="5205700" y="6433250"/>
              <a:ext cx="417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latin typeface="Didact Gothic"/>
                  <a:ea typeface="Didact Gothic"/>
                  <a:cs typeface="Didact Gothic"/>
                  <a:sym typeface="Didact Gothic"/>
                </a:rPr>
                <a:t>+</a:t>
              </a:r>
              <a:endParaRPr b="1" sz="17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1481" name="Google Shape;1481;p92"/>
          <p:cNvSpPr/>
          <p:nvPr/>
        </p:nvSpPr>
        <p:spPr>
          <a:xfrm>
            <a:off x="3607350" y="6289325"/>
            <a:ext cx="7996800" cy="274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3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93"/>
          <p:cNvSpPr txBox="1"/>
          <p:nvPr/>
        </p:nvSpPr>
        <p:spPr>
          <a:xfrm>
            <a:off x="11045568" y="2645892"/>
            <a:ext cx="343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3D Regression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488" name="Google Shape;1488;p93"/>
          <p:cNvSpPr txBox="1"/>
          <p:nvPr/>
        </p:nvSpPr>
        <p:spPr>
          <a:xfrm>
            <a:off x="3041080" y="2716379"/>
            <a:ext cx="30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2D Hourglass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489" name="Google Shape;1489;p93"/>
          <p:cNvSpPr/>
          <p:nvPr/>
        </p:nvSpPr>
        <p:spPr>
          <a:xfrm flipH="1">
            <a:off x="1649287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93"/>
          <p:cNvSpPr/>
          <p:nvPr/>
        </p:nvSpPr>
        <p:spPr>
          <a:xfrm flipH="1">
            <a:off x="1853093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491" name="Google Shape;1491;p93"/>
          <p:cNvSpPr/>
          <p:nvPr/>
        </p:nvSpPr>
        <p:spPr>
          <a:xfrm flipH="1">
            <a:off x="2056900" y="3818821"/>
            <a:ext cx="102000" cy="952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93"/>
          <p:cNvSpPr/>
          <p:nvPr/>
        </p:nvSpPr>
        <p:spPr>
          <a:xfrm>
            <a:off x="2391587" y="3580200"/>
            <a:ext cx="4326600" cy="1522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493" name="Google Shape;1493;p93"/>
          <p:cNvSpPr/>
          <p:nvPr/>
        </p:nvSpPr>
        <p:spPr>
          <a:xfrm rot="-5400000">
            <a:off x="2895437" y="3794330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93"/>
          <p:cNvSpPr/>
          <p:nvPr/>
        </p:nvSpPr>
        <p:spPr>
          <a:xfrm flipH="1">
            <a:off x="2227844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495" name="Google Shape;1495;p93"/>
          <p:cNvSpPr/>
          <p:nvPr/>
        </p:nvSpPr>
        <p:spPr>
          <a:xfrm flipH="1">
            <a:off x="2502710" y="3925313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6" name="Google Shape;1496;p93"/>
          <p:cNvPicPr preferRelativeResize="0"/>
          <p:nvPr/>
        </p:nvPicPr>
        <p:blipFill rotWithShape="1">
          <a:blip r:embed="rId3">
            <a:alphaModFix/>
          </a:blip>
          <a:srcRect b="5473" l="19841" r="60760" t="0"/>
          <a:stretch/>
        </p:blipFill>
        <p:spPr>
          <a:xfrm>
            <a:off x="464731" y="3808077"/>
            <a:ext cx="1002033" cy="9725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93"/>
          <p:cNvSpPr/>
          <p:nvPr/>
        </p:nvSpPr>
        <p:spPr>
          <a:xfrm flipH="1">
            <a:off x="3926408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498" name="Google Shape;1498;p93"/>
          <p:cNvSpPr/>
          <p:nvPr/>
        </p:nvSpPr>
        <p:spPr>
          <a:xfrm flipH="1">
            <a:off x="4070263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499" name="Google Shape;1499;p93"/>
          <p:cNvSpPr/>
          <p:nvPr/>
        </p:nvSpPr>
        <p:spPr>
          <a:xfrm flipH="1">
            <a:off x="4228177" y="3925246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500" name="Google Shape;1500;p93"/>
          <p:cNvSpPr/>
          <p:nvPr/>
        </p:nvSpPr>
        <p:spPr>
          <a:xfrm flipH="1">
            <a:off x="4372032" y="3925246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501" name="Google Shape;1501;p93"/>
          <p:cNvSpPr txBox="1"/>
          <p:nvPr/>
        </p:nvSpPr>
        <p:spPr>
          <a:xfrm>
            <a:off x="-585800" y="4901638"/>
            <a:ext cx="329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Image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(256 x 256)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02" name="Google Shape;1502;p93"/>
          <p:cNvSpPr/>
          <p:nvPr/>
        </p:nvSpPr>
        <p:spPr>
          <a:xfrm rot="-5400000">
            <a:off x="4948612" y="3804075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93"/>
          <p:cNvSpPr/>
          <p:nvPr/>
        </p:nvSpPr>
        <p:spPr>
          <a:xfrm flipH="1">
            <a:off x="5973708" y="393919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504" name="Google Shape;1504;p93"/>
          <p:cNvSpPr/>
          <p:nvPr/>
        </p:nvSpPr>
        <p:spPr>
          <a:xfrm flipH="1">
            <a:off x="6123438" y="393499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505" name="Google Shape;1505;p93"/>
          <p:cNvSpPr/>
          <p:nvPr/>
        </p:nvSpPr>
        <p:spPr>
          <a:xfrm flipH="1">
            <a:off x="6281352" y="393499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506" name="Google Shape;1506;p93"/>
          <p:cNvSpPr/>
          <p:nvPr/>
        </p:nvSpPr>
        <p:spPr>
          <a:xfrm flipH="1">
            <a:off x="6425207" y="393499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507" name="Google Shape;1507;p93"/>
          <p:cNvCxnSpPr>
            <a:stCxn id="1495" idx="2"/>
            <a:endCxn id="1502" idx="0"/>
          </p:cNvCxnSpPr>
          <p:nvPr/>
        </p:nvCxnSpPr>
        <p:spPr>
          <a:xfrm rot="-5400000">
            <a:off x="3505760" y="3353063"/>
            <a:ext cx="360000" cy="2264100"/>
          </a:xfrm>
          <a:prstGeom prst="bentConnector4">
            <a:avLst>
              <a:gd fmla="val -65599" name="adj1"/>
              <a:gd fmla="val 94271" name="adj2"/>
            </a:avLst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08" name="Google Shape;1508;p93"/>
          <p:cNvSpPr txBox="1"/>
          <p:nvPr/>
        </p:nvSpPr>
        <p:spPr>
          <a:xfrm>
            <a:off x="6477378" y="4910983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predicted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09" name="Google Shape;1509;p93"/>
          <p:cNvSpPr/>
          <p:nvPr/>
        </p:nvSpPr>
        <p:spPr>
          <a:xfrm>
            <a:off x="10584300" y="3582050"/>
            <a:ext cx="4112100" cy="1522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3"/>
          <p:cNvSpPr txBox="1"/>
          <p:nvPr>
            <p:ph idx="12" type="sldNum"/>
          </p:nvPr>
        </p:nvSpPr>
        <p:spPr>
          <a:xfrm>
            <a:off x="16620663" y="9583575"/>
            <a:ext cx="1753200" cy="631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1" name="Google Shape;1511;p93"/>
          <p:cNvSpPr/>
          <p:nvPr/>
        </p:nvSpPr>
        <p:spPr>
          <a:xfrm>
            <a:off x="13112167" y="6597277"/>
            <a:ext cx="228600" cy="2340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2" name="Google Shape;1512;p93"/>
          <p:cNvCxnSpPr>
            <a:stCxn id="1513" idx="2"/>
            <a:endCxn id="1511" idx="0"/>
          </p:cNvCxnSpPr>
          <p:nvPr/>
        </p:nvCxnSpPr>
        <p:spPr>
          <a:xfrm flipH="1" rot="-5400000">
            <a:off x="12712225" y="6083025"/>
            <a:ext cx="563700" cy="4650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514" name="Google Shape;1514;p93"/>
          <p:cNvCxnSpPr>
            <a:stCxn id="1515" idx="2"/>
            <a:endCxn id="1511" idx="0"/>
          </p:cNvCxnSpPr>
          <p:nvPr/>
        </p:nvCxnSpPr>
        <p:spPr>
          <a:xfrm rot="5400000">
            <a:off x="13205225" y="6054975"/>
            <a:ext cx="563700" cy="5211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id="1516" name="Google Shape;1516;p93"/>
          <p:cNvPicPr preferRelativeResize="0"/>
          <p:nvPr/>
        </p:nvPicPr>
        <p:blipFill rotWithShape="1">
          <a:blip r:embed="rId4">
            <a:alphaModFix/>
          </a:blip>
          <a:srcRect b="0" l="6552" r="24619" t="0"/>
          <a:stretch/>
        </p:blipFill>
        <p:spPr>
          <a:xfrm>
            <a:off x="7575332" y="3504490"/>
            <a:ext cx="1157512" cy="1620122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93"/>
          <p:cNvSpPr/>
          <p:nvPr/>
        </p:nvSpPr>
        <p:spPr>
          <a:xfrm>
            <a:off x="10998525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8" name="Google Shape;1518;p93"/>
          <p:cNvSpPr/>
          <p:nvPr/>
        </p:nvSpPr>
        <p:spPr>
          <a:xfrm rot="-5400000">
            <a:off x="11995888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519" name="Google Shape;1519;p93"/>
          <p:cNvSpPr txBox="1"/>
          <p:nvPr/>
        </p:nvSpPr>
        <p:spPr>
          <a:xfrm>
            <a:off x="17061547" y="4647614"/>
            <a:ext cx="81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520" name="Google Shape;1520;p93"/>
          <p:cNvCxnSpPr>
            <a:stCxn id="1521" idx="2"/>
            <a:endCxn id="1515" idx="0"/>
          </p:cNvCxnSpPr>
          <p:nvPr/>
        </p:nvCxnSpPr>
        <p:spPr>
          <a:xfrm flipH="1">
            <a:off x="13747563" y="4357088"/>
            <a:ext cx="174600" cy="1257900"/>
          </a:xfrm>
          <a:prstGeom prst="bentConnector4">
            <a:avLst>
              <a:gd fmla="val -89225" name="adj1"/>
              <a:gd fmla="val 50782" name="adj2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522" name="Google Shape;1522;p93"/>
          <p:cNvSpPr txBox="1"/>
          <p:nvPr/>
        </p:nvSpPr>
        <p:spPr>
          <a:xfrm>
            <a:off x="8550709" y="4956841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Prediction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(17 x 2)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23" name="Google Shape;1523;p93"/>
          <p:cNvSpPr txBox="1"/>
          <p:nvPr/>
        </p:nvSpPr>
        <p:spPr>
          <a:xfrm>
            <a:off x="14924943" y="4642150"/>
            <a:ext cx="183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Prediction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24" name="Google Shape;1524;p93"/>
          <p:cNvSpPr txBox="1"/>
          <p:nvPr/>
        </p:nvSpPr>
        <p:spPr>
          <a:xfrm>
            <a:off x="16466350" y="4642150"/>
            <a:ext cx="212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ground-truth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25" name="Google Shape;1525;p93"/>
          <p:cNvSpPr txBox="1"/>
          <p:nvPr/>
        </p:nvSpPr>
        <p:spPr>
          <a:xfrm>
            <a:off x="10829200" y="7091175"/>
            <a:ext cx="219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3D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(2048)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26" name="Google Shape;1526;p93"/>
          <p:cNvSpPr txBox="1"/>
          <p:nvPr/>
        </p:nvSpPr>
        <p:spPr>
          <a:xfrm>
            <a:off x="318575" y="388800"/>
            <a:ext cx="606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Training stage</a:t>
            </a:r>
            <a:endParaRPr b="1" sz="4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7" name="Google Shape;1527;p93"/>
          <p:cNvSpPr txBox="1"/>
          <p:nvPr/>
        </p:nvSpPr>
        <p:spPr>
          <a:xfrm>
            <a:off x="10584300" y="5383400"/>
            <a:ext cx="202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3D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(1024)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528" name="Google Shape;1528;p93"/>
          <p:cNvCxnSpPr>
            <a:stCxn id="1529" idx="1"/>
            <a:endCxn id="1513" idx="0"/>
          </p:cNvCxnSpPr>
          <p:nvPr/>
        </p:nvCxnSpPr>
        <p:spPr>
          <a:xfrm>
            <a:off x="12619738" y="4357100"/>
            <a:ext cx="141900" cy="1257900"/>
          </a:xfrm>
          <a:prstGeom prst="bentConnector4">
            <a:avLst>
              <a:gd fmla="val -100062" name="adj1"/>
              <a:gd fmla="val 50781" name="adj2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530" name="Google Shape;1530;p93"/>
          <p:cNvSpPr txBox="1"/>
          <p:nvPr/>
        </p:nvSpPr>
        <p:spPr>
          <a:xfrm>
            <a:off x="13747380" y="5362600"/>
            <a:ext cx="202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3D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(1024)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531" name="Google Shape;1531;p93"/>
          <p:cNvPicPr preferRelativeResize="0"/>
          <p:nvPr/>
        </p:nvPicPr>
        <p:blipFill rotWithShape="1">
          <a:blip r:embed="rId4">
            <a:alphaModFix/>
          </a:blip>
          <a:srcRect b="0" l="6552" r="24619" t="0"/>
          <a:stretch/>
        </p:blipFill>
        <p:spPr>
          <a:xfrm>
            <a:off x="7673100" y="923404"/>
            <a:ext cx="1088001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93"/>
          <p:cNvSpPr txBox="1"/>
          <p:nvPr/>
        </p:nvSpPr>
        <p:spPr>
          <a:xfrm>
            <a:off x="5973710" y="-25"/>
            <a:ext cx="448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gaussian ground-truth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33" name="Google Shape;1533;p93"/>
          <p:cNvSpPr/>
          <p:nvPr/>
        </p:nvSpPr>
        <p:spPr>
          <a:xfrm rot="-5401964">
            <a:off x="8631099" y="4172998"/>
            <a:ext cx="1050000" cy="36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Argmax 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34" name="Google Shape;1534;p93"/>
          <p:cNvSpPr/>
          <p:nvPr/>
        </p:nvSpPr>
        <p:spPr>
          <a:xfrm rot="-1476419">
            <a:off x="16853254" y="3436497"/>
            <a:ext cx="78532" cy="13735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93"/>
          <p:cNvSpPr/>
          <p:nvPr/>
        </p:nvSpPr>
        <p:spPr>
          <a:xfrm>
            <a:off x="6950875" y="4213400"/>
            <a:ext cx="330600" cy="19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536" name="Google Shape;1536;p93"/>
          <p:cNvCxnSpPr>
            <a:stCxn id="1500" idx="1"/>
            <a:endCxn id="1535" idx="0"/>
          </p:cNvCxnSpPr>
          <p:nvPr/>
        </p:nvCxnSpPr>
        <p:spPr>
          <a:xfrm flipH="1" rot="10800000">
            <a:off x="4474032" y="4213546"/>
            <a:ext cx="2642100" cy="81600"/>
          </a:xfrm>
          <a:prstGeom prst="bentConnector4">
            <a:avLst>
              <a:gd fmla="val 5149" name="adj1"/>
              <a:gd fmla="val 111978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37" name="Google Shape;1537;p93"/>
          <p:cNvCxnSpPr>
            <a:stCxn id="1506" idx="1"/>
            <a:endCxn id="1535" idx="1"/>
          </p:cNvCxnSpPr>
          <p:nvPr/>
        </p:nvCxnSpPr>
        <p:spPr>
          <a:xfrm>
            <a:off x="6527207" y="4304891"/>
            <a:ext cx="423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38" name="Google Shape;1538;p93"/>
          <p:cNvCxnSpPr>
            <a:stCxn id="1535" idx="3"/>
            <a:endCxn id="1516" idx="1"/>
          </p:cNvCxnSpPr>
          <p:nvPr/>
        </p:nvCxnSpPr>
        <p:spPr>
          <a:xfrm>
            <a:off x="7281475" y="4309100"/>
            <a:ext cx="294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13" name="Google Shape;1513;p93"/>
          <p:cNvSpPr/>
          <p:nvPr/>
        </p:nvSpPr>
        <p:spPr>
          <a:xfrm>
            <a:off x="12664225" y="5614875"/>
            <a:ext cx="194700" cy="4188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3"/>
          <p:cNvSpPr/>
          <p:nvPr/>
        </p:nvSpPr>
        <p:spPr>
          <a:xfrm rot="-697497">
            <a:off x="16924854" y="3571989"/>
            <a:ext cx="171212" cy="137379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0" name="Google Shape;1540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8925" y="273080"/>
            <a:ext cx="4486799" cy="217312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1" name="Google Shape;1541;p93"/>
          <p:cNvSpPr/>
          <p:nvPr/>
        </p:nvSpPr>
        <p:spPr>
          <a:xfrm>
            <a:off x="18749750" y="1062750"/>
            <a:ext cx="4383600" cy="13833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2" name="Google Shape;1542;p93"/>
          <p:cNvGrpSpPr/>
          <p:nvPr/>
        </p:nvGrpSpPr>
        <p:grpSpPr>
          <a:xfrm>
            <a:off x="15449825" y="3855830"/>
            <a:ext cx="858300" cy="913720"/>
            <a:chOff x="17180375" y="2402130"/>
            <a:chExt cx="858300" cy="913720"/>
          </a:xfrm>
        </p:grpSpPr>
        <p:sp>
          <p:nvSpPr>
            <p:cNvPr id="1543" name="Google Shape;1543;p93"/>
            <p:cNvSpPr/>
            <p:nvPr/>
          </p:nvSpPr>
          <p:spPr>
            <a:xfrm rot="-676133">
              <a:off x="17373293" y="2970410"/>
              <a:ext cx="164267" cy="137379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3"/>
            <p:cNvSpPr/>
            <p:nvPr/>
          </p:nvSpPr>
          <p:spPr>
            <a:xfrm>
              <a:off x="17251225" y="3108850"/>
              <a:ext cx="601200" cy="207000"/>
            </a:xfrm>
            <a:prstGeom prst="parallelogram">
              <a:avLst>
                <a:gd fmla="val 95315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3"/>
            <p:cNvSpPr/>
            <p:nvPr/>
          </p:nvSpPr>
          <p:spPr>
            <a:xfrm rot="-138190">
              <a:off x="17628334" y="2944218"/>
              <a:ext cx="164233" cy="200564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3"/>
            <p:cNvSpPr/>
            <p:nvPr/>
          </p:nvSpPr>
          <p:spPr>
            <a:xfrm rot="-952466">
              <a:off x="17308835" y="2954099"/>
              <a:ext cx="199613" cy="18082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17180375" y="309392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48" name="Google Shape;1548;p93"/>
            <p:cNvPicPr preferRelativeResize="0"/>
            <p:nvPr/>
          </p:nvPicPr>
          <p:blipFill rotWithShape="1">
            <a:blip r:embed="rId6">
              <a:alphaModFix/>
            </a:blip>
            <a:srcRect b="19551" l="49279" r="42836" t="13166"/>
            <a:stretch/>
          </p:blipFill>
          <p:spPr>
            <a:xfrm rot="-886775">
              <a:off x="17373099" y="2459402"/>
              <a:ext cx="309302" cy="784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9" name="Google Shape;1549;p93"/>
            <p:cNvSpPr/>
            <p:nvPr/>
          </p:nvSpPr>
          <p:spPr>
            <a:xfrm>
              <a:off x="17614650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17379375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93"/>
            <p:cNvSpPr/>
            <p:nvPr/>
          </p:nvSpPr>
          <p:spPr>
            <a:xfrm rot="-2407">
              <a:off x="17180975" y="240243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17416150" y="3050350"/>
              <a:ext cx="1521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93"/>
            <p:cNvSpPr/>
            <p:nvPr/>
          </p:nvSpPr>
          <p:spPr>
            <a:xfrm>
              <a:off x="17416150" y="3016750"/>
              <a:ext cx="1455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93"/>
            <p:cNvSpPr/>
            <p:nvPr/>
          </p:nvSpPr>
          <p:spPr>
            <a:xfrm rot="540510">
              <a:off x="17515133" y="2966051"/>
              <a:ext cx="49814" cy="435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93"/>
            <p:cNvSpPr/>
            <p:nvPr/>
          </p:nvSpPr>
          <p:spPr>
            <a:xfrm rot="-535835">
              <a:off x="17598896" y="2973353"/>
              <a:ext cx="21258" cy="10959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6" name="Google Shape;1556;p93"/>
          <p:cNvGrpSpPr/>
          <p:nvPr/>
        </p:nvGrpSpPr>
        <p:grpSpPr>
          <a:xfrm>
            <a:off x="16897525" y="3863380"/>
            <a:ext cx="858312" cy="898800"/>
            <a:chOff x="17229000" y="2453080"/>
            <a:chExt cx="858312" cy="898800"/>
          </a:xfrm>
        </p:grpSpPr>
        <p:sp>
          <p:nvSpPr>
            <p:cNvPr id="1557" name="Google Shape;1557;p93"/>
            <p:cNvSpPr/>
            <p:nvPr/>
          </p:nvSpPr>
          <p:spPr>
            <a:xfrm>
              <a:off x="17229000" y="314487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8" name="Google Shape;1558;p93"/>
            <p:cNvPicPr preferRelativeResize="0"/>
            <p:nvPr/>
          </p:nvPicPr>
          <p:blipFill rotWithShape="1">
            <a:blip r:embed="rId6">
              <a:alphaModFix/>
            </a:blip>
            <a:srcRect b="19320" l="86009" r="5843" t="30153"/>
            <a:stretch/>
          </p:blipFill>
          <p:spPr>
            <a:xfrm rot="-992875">
              <a:off x="17466283" y="2694987"/>
              <a:ext cx="323859" cy="59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9" name="Google Shape;1559;p93"/>
            <p:cNvSpPr/>
            <p:nvPr/>
          </p:nvSpPr>
          <p:spPr>
            <a:xfrm rot="-2407">
              <a:off x="17229612" y="245338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560" name="Google Shape;1560;p93"/>
            <p:cNvSpPr/>
            <p:nvPr/>
          </p:nvSpPr>
          <p:spPr>
            <a:xfrm>
              <a:off x="1768917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93"/>
            <p:cNvSpPr/>
            <p:nvPr/>
          </p:nvSpPr>
          <p:spPr>
            <a:xfrm>
              <a:off x="1740342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93"/>
            <p:cNvSpPr/>
            <p:nvPr/>
          </p:nvSpPr>
          <p:spPr>
            <a:xfrm rot="-10159180">
              <a:off x="17630827" y="3023209"/>
              <a:ext cx="69606" cy="104731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93"/>
            <p:cNvSpPr/>
            <p:nvPr/>
          </p:nvSpPr>
          <p:spPr>
            <a:xfrm>
              <a:off x="17567425" y="3093000"/>
              <a:ext cx="414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17577925" y="3055325"/>
              <a:ext cx="309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17588425" y="3031325"/>
              <a:ext cx="20400" cy="249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6" name="Google Shape;1566;p93"/>
          <p:cNvGrpSpPr/>
          <p:nvPr/>
        </p:nvGrpSpPr>
        <p:grpSpPr>
          <a:xfrm>
            <a:off x="9598613" y="3789363"/>
            <a:ext cx="723600" cy="1108200"/>
            <a:chOff x="9598600" y="3740263"/>
            <a:chExt cx="723600" cy="1108200"/>
          </a:xfrm>
        </p:grpSpPr>
        <p:pic>
          <p:nvPicPr>
            <p:cNvPr id="1567" name="Google Shape;1567;p93"/>
            <p:cNvPicPr preferRelativeResize="0"/>
            <p:nvPr/>
          </p:nvPicPr>
          <p:blipFill rotWithShape="1">
            <a:blip r:embed="rId6">
              <a:alphaModFix/>
            </a:blip>
            <a:srcRect b="6167" l="9117" r="76507" t="10381"/>
            <a:stretch/>
          </p:blipFill>
          <p:spPr>
            <a:xfrm>
              <a:off x="9643362" y="3740263"/>
              <a:ext cx="634110" cy="1108200"/>
            </a:xfrm>
            <a:prstGeom prst="rect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68" name="Google Shape;1568;p93"/>
            <p:cNvSpPr/>
            <p:nvPr/>
          </p:nvSpPr>
          <p:spPr>
            <a:xfrm>
              <a:off x="9598600" y="3935638"/>
              <a:ext cx="723600" cy="738900"/>
            </a:xfrm>
            <a:prstGeom prst="rect">
              <a:avLst/>
            </a:prstGeom>
            <a:noFill/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9" name="Google Shape;1569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83288" y="4694112"/>
            <a:ext cx="2519025" cy="255261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93"/>
          <p:cNvSpPr txBox="1"/>
          <p:nvPr/>
        </p:nvSpPr>
        <p:spPr>
          <a:xfrm>
            <a:off x="6923850" y="4117375"/>
            <a:ext cx="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idact Gothic"/>
                <a:ea typeface="Didact Gothic"/>
                <a:cs typeface="Didact Gothic"/>
                <a:sym typeface="Didact Gothic"/>
              </a:rPr>
              <a:t>Avg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29" name="Google Shape;1529;p93"/>
          <p:cNvSpPr/>
          <p:nvPr/>
        </p:nvSpPr>
        <p:spPr>
          <a:xfrm>
            <a:off x="12619738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71" name="Google Shape;1571;p93"/>
          <p:cNvCxnSpPr>
            <a:stCxn id="1568" idx="3"/>
            <a:endCxn id="1517" idx="1"/>
          </p:cNvCxnSpPr>
          <p:nvPr/>
        </p:nvCxnSpPr>
        <p:spPr>
          <a:xfrm>
            <a:off x="10322213" y="4354188"/>
            <a:ext cx="676200" cy="30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2" name="Google Shape;1572;p93"/>
          <p:cNvCxnSpPr>
            <a:stCxn id="1533" idx="2"/>
            <a:endCxn id="1568" idx="1"/>
          </p:cNvCxnSpPr>
          <p:nvPr/>
        </p:nvCxnSpPr>
        <p:spPr>
          <a:xfrm flipH="1" rot="10800000">
            <a:off x="9338799" y="4354198"/>
            <a:ext cx="259800" cy="15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15" name="Google Shape;1515;p93"/>
          <p:cNvSpPr/>
          <p:nvPr/>
        </p:nvSpPr>
        <p:spPr>
          <a:xfrm>
            <a:off x="13650275" y="5614875"/>
            <a:ext cx="194700" cy="4188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3" name="Google Shape;1573;p93"/>
          <p:cNvCxnSpPr>
            <a:endCxn id="1533" idx="0"/>
          </p:cNvCxnSpPr>
          <p:nvPr/>
        </p:nvCxnSpPr>
        <p:spPr>
          <a:xfrm flipH="1" rot="10800000">
            <a:off x="8731899" y="4355698"/>
            <a:ext cx="241500" cy="21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21" name="Google Shape;1521;p93"/>
          <p:cNvSpPr/>
          <p:nvPr/>
        </p:nvSpPr>
        <p:spPr>
          <a:xfrm rot="-5400000">
            <a:off x="13574163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574" name="Google Shape;1574;p93"/>
          <p:cNvCxnSpPr>
            <a:stCxn id="1518" idx="2"/>
            <a:endCxn id="1529" idx="1"/>
          </p:cNvCxnSpPr>
          <p:nvPr/>
        </p:nvCxnSpPr>
        <p:spPr>
          <a:xfrm>
            <a:off x="12343888" y="4357088"/>
            <a:ext cx="2760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5" name="Google Shape;1575;p93"/>
          <p:cNvCxnSpPr>
            <a:stCxn id="1529" idx="3"/>
            <a:endCxn id="1521" idx="0"/>
          </p:cNvCxnSpPr>
          <p:nvPr/>
        </p:nvCxnSpPr>
        <p:spPr>
          <a:xfrm>
            <a:off x="13431538" y="4357100"/>
            <a:ext cx="2757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76" name="Google Shape;1576;p93"/>
          <p:cNvSpPr/>
          <p:nvPr/>
        </p:nvSpPr>
        <p:spPr>
          <a:xfrm>
            <a:off x="14393525" y="4260050"/>
            <a:ext cx="183000" cy="171000"/>
          </a:xfrm>
          <a:prstGeom prst="flowChartOr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7" name="Google Shape;1577;p93"/>
          <p:cNvCxnSpPr>
            <a:endCxn id="1576" idx="0"/>
          </p:cNvCxnSpPr>
          <p:nvPr/>
        </p:nvCxnSpPr>
        <p:spPr>
          <a:xfrm flipH="1" rot="10800000">
            <a:off x="10559525" y="4260050"/>
            <a:ext cx="3925500" cy="96600"/>
          </a:xfrm>
          <a:prstGeom prst="bentConnector4">
            <a:avLst>
              <a:gd fmla="val 5044" name="adj1"/>
              <a:gd fmla="val 591537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8" name="Google Shape;1578;p93"/>
          <p:cNvCxnSpPr>
            <a:stCxn id="1517" idx="3"/>
            <a:endCxn id="1518" idx="0"/>
          </p:cNvCxnSpPr>
          <p:nvPr/>
        </p:nvCxnSpPr>
        <p:spPr>
          <a:xfrm>
            <a:off x="11810325" y="4357100"/>
            <a:ext cx="3189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9" name="Google Shape;1579;p93"/>
          <p:cNvCxnSpPr>
            <a:stCxn id="1521" idx="2"/>
          </p:cNvCxnSpPr>
          <p:nvPr/>
        </p:nvCxnSpPr>
        <p:spPr>
          <a:xfrm>
            <a:off x="13922163" y="4357088"/>
            <a:ext cx="15216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80" name="Google Shape;1580;p93"/>
          <p:cNvCxnSpPr>
            <a:stCxn id="1496" idx="3"/>
            <a:endCxn id="1489" idx="3"/>
          </p:cNvCxnSpPr>
          <p:nvPr/>
        </p:nvCxnSpPr>
        <p:spPr>
          <a:xfrm>
            <a:off x="1466764" y="4294372"/>
            <a:ext cx="1824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1" name="Google Shape;1581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4137" y="247850"/>
            <a:ext cx="6505768" cy="1522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2" name="Google Shape;1582;p93"/>
          <p:cNvSpPr/>
          <p:nvPr/>
        </p:nvSpPr>
        <p:spPr>
          <a:xfrm>
            <a:off x="7581700" y="923375"/>
            <a:ext cx="1270800" cy="14469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3"/>
          <p:cNvSpPr/>
          <p:nvPr/>
        </p:nvSpPr>
        <p:spPr>
          <a:xfrm>
            <a:off x="13009288" y="7295650"/>
            <a:ext cx="423600" cy="418800"/>
          </a:xfrm>
          <a:prstGeom prst="roundRect">
            <a:avLst>
              <a:gd fmla="val 25818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4" name="Google Shape;1584;p93"/>
          <p:cNvCxnSpPr>
            <a:stCxn id="1511" idx="4"/>
            <a:endCxn id="1583" idx="0"/>
          </p:cNvCxnSpPr>
          <p:nvPr/>
        </p:nvCxnSpPr>
        <p:spPr>
          <a:xfrm flipH="1">
            <a:off x="13221067" y="6831277"/>
            <a:ext cx="5400" cy="4644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1585" name="Google Shape;1585;p93"/>
          <p:cNvGrpSpPr/>
          <p:nvPr/>
        </p:nvGrpSpPr>
        <p:grpSpPr>
          <a:xfrm>
            <a:off x="13503050" y="6893950"/>
            <a:ext cx="4873675" cy="1534500"/>
            <a:chOff x="13503050" y="6893950"/>
            <a:chExt cx="4873675" cy="1534500"/>
          </a:xfrm>
        </p:grpSpPr>
        <p:sp>
          <p:nvSpPr>
            <p:cNvPr id="1586" name="Google Shape;1586;p93"/>
            <p:cNvSpPr/>
            <p:nvPr/>
          </p:nvSpPr>
          <p:spPr>
            <a:xfrm>
              <a:off x="13503050" y="6893950"/>
              <a:ext cx="3027600" cy="125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93"/>
            <p:cNvSpPr/>
            <p:nvPr/>
          </p:nvSpPr>
          <p:spPr>
            <a:xfrm>
              <a:off x="16742244" y="7439655"/>
              <a:ext cx="125400" cy="131400"/>
            </a:xfrm>
            <a:prstGeom prst="rect">
              <a:avLst/>
            </a:prstGeom>
            <a:solidFill>
              <a:srgbClr val="B4A7D6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93"/>
            <p:cNvSpPr txBox="1"/>
            <p:nvPr/>
          </p:nvSpPr>
          <p:spPr>
            <a:xfrm>
              <a:off x="16402125" y="7505050"/>
              <a:ext cx="1974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Loss prediction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(1)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589" name="Google Shape;1589;p93"/>
            <p:cNvSpPr/>
            <p:nvPr/>
          </p:nvSpPr>
          <p:spPr>
            <a:xfrm>
              <a:off x="1357951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90" name="Google Shape;1590;p93"/>
            <p:cNvSpPr/>
            <p:nvPr/>
          </p:nvSpPr>
          <p:spPr>
            <a:xfrm rot="-5400000">
              <a:off x="143881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1591" name="Google Shape;1591;p93"/>
            <p:cNvSpPr/>
            <p:nvPr/>
          </p:nvSpPr>
          <p:spPr>
            <a:xfrm>
              <a:off x="1486616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92" name="Google Shape;1592;p93"/>
            <p:cNvSpPr/>
            <p:nvPr/>
          </p:nvSpPr>
          <p:spPr>
            <a:xfrm rot="-5400000">
              <a:off x="16025563" y="7397638"/>
              <a:ext cx="481200" cy="2148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593" name="Google Shape;1593;p93"/>
            <p:cNvCxnSpPr>
              <a:stCxn id="1589" idx="3"/>
              <a:endCxn id="1590" idx="0"/>
            </p:cNvCxnSpPr>
            <p:nvPr/>
          </p:nvCxnSpPr>
          <p:spPr>
            <a:xfrm>
              <a:off x="14391313" y="7505050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94" name="Google Shape;1594;p93"/>
            <p:cNvCxnSpPr>
              <a:stCxn id="1590" idx="2"/>
              <a:endCxn id="1591" idx="1"/>
            </p:cNvCxnSpPr>
            <p:nvPr/>
          </p:nvCxnSpPr>
          <p:spPr>
            <a:xfrm>
              <a:off x="147361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95" name="Google Shape;1595;p93"/>
            <p:cNvSpPr/>
            <p:nvPr/>
          </p:nvSpPr>
          <p:spPr>
            <a:xfrm rot="-5400000">
              <a:off x="156709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596" name="Google Shape;1596;p93"/>
            <p:cNvCxnSpPr>
              <a:endCxn id="1595" idx="0"/>
            </p:cNvCxnSpPr>
            <p:nvPr/>
          </p:nvCxnSpPr>
          <p:spPr>
            <a:xfrm>
              <a:off x="156742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97" name="Google Shape;1597;p93"/>
            <p:cNvCxnSpPr>
              <a:stCxn id="1595" idx="2"/>
              <a:endCxn id="1592" idx="0"/>
            </p:cNvCxnSpPr>
            <p:nvPr/>
          </p:nvCxnSpPr>
          <p:spPr>
            <a:xfrm>
              <a:off x="16018950" y="7505063"/>
              <a:ext cx="139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98" name="Google Shape;1598;p93"/>
            <p:cNvCxnSpPr>
              <a:stCxn id="1592" idx="2"/>
              <a:endCxn id="1587" idx="1"/>
            </p:cNvCxnSpPr>
            <p:nvPr/>
          </p:nvCxnSpPr>
          <p:spPr>
            <a:xfrm>
              <a:off x="16373563" y="7505038"/>
              <a:ext cx="368700" cy="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99" name="Google Shape;1599;p93"/>
          <p:cNvSpPr/>
          <p:nvPr/>
        </p:nvSpPr>
        <p:spPr>
          <a:xfrm rot="-5400000">
            <a:off x="1931975" y="2514738"/>
            <a:ext cx="223200" cy="861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600" name="Google Shape;1600;p93"/>
          <p:cNvCxnSpPr>
            <a:stCxn id="1583" idx="3"/>
            <a:endCxn id="1589" idx="1"/>
          </p:cNvCxnSpPr>
          <p:nvPr/>
        </p:nvCxnSpPr>
        <p:spPr>
          <a:xfrm>
            <a:off x="13432888" y="7505050"/>
            <a:ext cx="14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01" name="Google Shape;1601;p93"/>
          <p:cNvGrpSpPr/>
          <p:nvPr/>
        </p:nvGrpSpPr>
        <p:grpSpPr>
          <a:xfrm>
            <a:off x="187100" y="1522888"/>
            <a:ext cx="4156700" cy="1321283"/>
            <a:chOff x="187100" y="1522888"/>
            <a:chExt cx="4156700" cy="1321283"/>
          </a:xfrm>
        </p:grpSpPr>
        <p:grpSp>
          <p:nvGrpSpPr>
            <p:cNvPr id="1602" name="Google Shape;1602;p93"/>
            <p:cNvGrpSpPr/>
            <p:nvPr/>
          </p:nvGrpSpPr>
          <p:grpSpPr>
            <a:xfrm>
              <a:off x="187100" y="1522888"/>
              <a:ext cx="4156700" cy="1321283"/>
              <a:chOff x="174600" y="1638875"/>
              <a:chExt cx="4156700" cy="1321283"/>
            </a:xfrm>
          </p:grpSpPr>
          <p:sp>
            <p:nvSpPr>
              <p:cNvPr id="1603" name="Google Shape;1603;p93"/>
              <p:cNvSpPr/>
              <p:nvPr/>
            </p:nvSpPr>
            <p:spPr>
              <a:xfrm flipH="1">
                <a:off x="397710" y="1819721"/>
                <a:ext cx="66000" cy="214800"/>
              </a:xfrm>
              <a:prstGeom prst="rect">
                <a:avLst/>
              </a:prstGeom>
              <a:solidFill>
                <a:srgbClr val="4A86E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604" name="Google Shape;1604;p93"/>
              <p:cNvSpPr txBox="1"/>
              <p:nvPr/>
            </p:nvSpPr>
            <p:spPr>
              <a:xfrm>
                <a:off x="525238" y="1665527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Residual block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605" name="Google Shape;1605;p93"/>
              <p:cNvSpPr txBox="1"/>
              <p:nvPr/>
            </p:nvSpPr>
            <p:spPr>
              <a:xfrm>
                <a:off x="525260" y="2049493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Convolution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606" name="Google Shape;1606;p93"/>
              <p:cNvSpPr/>
              <p:nvPr/>
            </p:nvSpPr>
            <p:spPr>
              <a:xfrm flipH="1">
                <a:off x="397714" y="2203712"/>
                <a:ext cx="66000" cy="214800"/>
              </a:xfrm>
              <a:prstGeom prst="rect">
                <a:avLst/>
              </a:prstGeom>
              <a:solidFill>
                <a:srgbClr val="B75442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607" name="Google Shape;1607;p93"/>
              <p:cNvSpPr/>
              <p:nvPr/>
            </p:nvSpPr>
            <p:spPr>
              <a:xfrm rot="-5400000">
                <a:off x="1914074" y="1759420"/>
                <a:ext cx="255550" cy="335425"/>
              </a:xfrm>
              <a:prstGeom prst="flowChartCollate">
                <a:avLst/>
              </a:prstGeom>
              <a:solidFill>
                <a:srgbClr val="C9DAF8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93"/>
              <p:cNvSpPr txBox="1"/>
              <p:nvPr/>
            </p:nvSpPr>
            <p:spPr>
              <a:xfrm>
                <a:off x="2196537" y="1638875"/>
                <a:ext cx="1002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Hourglass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609" name="Google Shape;1609;p93"/>
              <p:cNvSpPr/>
              <p:nvPr/>
            </p:nvSpPr>
            <p:spPr>
              <a:xfrm flipH="1">
                <a:off x="397717" y="2587700"/>
                <a:ext cx="66000" cy="2148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610" name="Google Shape;1610;p93"/>
              <p:cNvSpPr txBox="1"/>
              <p:nvPr/>
            </p:nvSpPr>
            <p:spPr>
              <a:xfrm>
                <a:off x="554056" y="2436958"/>
                <a:ext cx="1270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Max pooling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611" name="Google Shape;1611;p93"/>
              <p:cNvSpPr/>
              <p:nvPr/>
            </p:nvSpPr>
            <p:spPr>
              <a:xfrm rot="-5400000">
                <a:off x="1919475" y="2268025"/>
                <a:ext cx="223200" cy="86100"/>
              </a:xfrm>
              <a:prstGeom prst="rect">
                <a:avLst/>
              </a:prstGeom>
              <a:solidFill>
                <a:srgbClr val="9E9E9E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612" name="Google Shape;1612;p93"/>
              <p:cNvSpPr txBox="1"/>
              <p:nvPr/>
            </p:nvSpPr>
            <p:spPr>
              <a:xfrm>
                <a:off x="2208500" y="2049488"/>
                <a:ext cx="2122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Batch nor + RELU + Dropout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613" name="Google Shape;1613;p93"/>
              <p:cNvSpPr/>
              <p:nvPr/>
            </p:nvSpPr>
            <p:spPr>
              <a:xfrm>
                <a:off x="174600" y="1692388"/>
                <a:ext cx="3822000" cy="1204500"/>
              </a:xfrm>
              <a:prstGeom prst="rect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4" name="Google Shape;1614;p93"/>
            <p:cNvSpPr txBox="1"/>
            <p:nvPr/>
          </p:nvSpPr>
          <p:spPr>
            <a:xfrm>
              <a:off x="2285831" y="2296196"/>
              <a:ext cx="127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latin typeface="Didact Gothic"/>
                  <a:ea typeface="Didact Gothic"/>
                  <a:cs typeface="Didact Gothic"/>
                  <a:sym typeface="Didact Gothic"/>
                </a:rPr>
                <a:t>Sigmoid</a:t>
              </a:r>
              <a:endParaRPr b="1" sz="10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cxnSp>
        <p:nvCxnSpPr>
          <p:cNvPr id="1615" name="Google Shape;1615;p93"/>
          <p:cNvCxnSpPr>
            <a:stCxn id="1499" idx="2"/>
            <a:endCxn id="1616" idx="0"/>
          </p:cNvCxnSpPr>
          <p:nvPr/>
        </p:nvCxnSpPr>
        <p:spPr>
          <a:xfrm flipH="1" rot="-5400000">
            <a:off x="3875827" y="5068396"/>
            <a:ext cx="1879800" cy="1073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7" name="Google Shape;1617;p93"/>
          <p:cNvCxnSpPr>
            <a:stCxn id="1618" idx="2"/>
            <a:endCxn id="1619" idx="1"/>
          </p:cNvCxnSpPr>
          <p:nvPr/>
        </p:nvCxnSpPr>
        <p:spPr>
          <a:xfrm>
            <a:off x="6073861" y="7595950"/>
            <a:ext cx="3093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618" name="Google Shape;1618;p93"/>
          <p:cNvSpPr/>
          <p:nvPr/>
        </p:nvSpPr>
        <p:spPr>
          <a:xfrm rot="-5400000">
            <a:off x="5694665" y="7443304"/>
            <a:ext cx="453100" cy="305292"/>
          </a:xfrm>
          <a:prstGeom prst="flowChartManualOperation">
            <a:avLst/>
          </a:prstGeom>
          <a:solidFill>
            <a:srgbClr val="B75442"/>
          </a:solidFill>
          <a:ln cap="flat" cmpd="sng" w="952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1620" name="Google Shape;1620;p93"/>
          <p:cNvSpPr txBox="1"/>
          <p:nvPr/>
        </p:nvSpPr>
        <p:spPr>
          <a:xfrm>
            <a:off x="3373650" y="7166650"/>
            <a:ext cx="219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(32 x 32)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621" name="Google Shape;1621;p93"/>
          <p:cNvCxnSpPr>
            <a:endCxn id="1616" idx="0"/>
          </p:cNvCxnSpPr>
          <p:nvPr/>
        </p:nvCxnSpPr>
        <p:spPr>
          <a:xfrm rot="5400000">
            <a:off x="4979100" y="5047700"/>
            <a:ext cx="1870200" cy="112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622" name="Google Shape;1622;p93"/>
          <p:cNvCxnSpPr>
            <a:endCxn id="1616" idx="0"/>
          </p:cNvCxnSpPr>
          <p:nvPr/>
        </p:nvCxnSpPr>
        <p:spPr>
          <a:xfrm rot="5400000">
            <a:off x="4907100" y="5119700"/>
            <a:ext cx="1870200" cy="980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3" name="Google Shape;1623;p93"/>
          <p:cNvCxnSpPr/>
          <p:nvPr/>
        </p:nvCxnSpPr>
        <p:spPr>
          <a:xfrm>
            <a:off x="5459250" y="7595950"/>
            <a:ext cx="3096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624" name="Google Shape;1624;p93"/>
          <p:cNvSpPr/>
          <p:nvPr/>
        </p:nvSpPr>
        <p:spPr>
          <a:xfrm>
            <a:off x="5264538" y="7386538"/>
            <a:ext cx="194700" cy="4188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5" name="Google Shape;1625;p93"/>
          <p:cNvGrpSpPr/>
          <p:nvPr/>
        </p:nvGrpSpPr>
        <p:grpSpPr>
          <a:xfrm>
            <a:off x="6703036" y="6970150"/>
            <a:ext cx="4837005" cy="1721800"/>
            <a:chOff x="13503050" y="6893950"/>
            <a:chExt cx="4818214" cy="1721800"/>
          </a:xfrm>
        </p:grpSpPr>
        <p:sp>
          <p:nvSpPr>
            <p:cNvPr id="1626" name="Google Shape;1626;p93"/>
            <p:cNvSpPr/>
            <p:nvPr/>
          </p:nvSpPr>
          <p:spPr>
            <a:xfrm>
              <a:off x="13503050" y="6893950"/>
              <a:ext cx="3027600" cy="125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93"/>
            <p:cNvSpPr/>
            <p:nvPr/>
          </p:nvSpPr>
          <p:spPr>
            <a:xfrm>
              <a:off x="16742244" y="7439655"/>
              <a:ext cx="125400" cy="131400"/>
            </a:xfrm>
            <a:prstGeom prst="rect">
              <a:avLst/>
            </a:prstGeom>
            <a:solidFill>
              <a:srgbClr val="B4A7D6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3"/>
            <p:cNvSpPr txBox="1"/>
            <p:nvPr/>
          </p:nvSpPr>
          <p:spPr>
            <a:xfrm>
              <a:off x="16346664" y="7692350"/>
              <a:ext cx="1974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Loss prediction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(1)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629" name="Google Shape;1629;p93"/>
            <p:cNvSpPr/>
            <p:nvPr/>
          </p:nvSpPr>
          <p:spPr>
            <a:xfrm>
              <a:off x="1357951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30" name="Google Shape;1630;p93"/>
            <p:cNvSpPr/>
            <p:nvPr/>
          </p:nvSpPr>
          <p:spPr>
            <a:xfrm rot="-5400000">
              <a:off x="143881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1631" name="Google Shape;1631;p93"/>
            <p:cNvSpPr/>
            <p:nvPr/>
          </p:nvSpPr>
          <p:spPr>
            <a:xfrm>
              <a:off x="1486616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32" name="Google Shape;1632;p93"/>
            <p:cNvSpPr/>
            <p:nvPr/>
          </p:nvSpPr>
          <p:spPr>
            <a:xfrm rot="-5400000">
              <a:off x="16025563" y="7397638"/>
              <a:ext cx="481200" cy="2148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633" name="Google Shape;1633;p93"/>
            <p:cNvCxnSpPr>
              <a:stCxn id="1629" idx="3"/>
              <a:endCxn id="1630" idx="0"/>
            </p:cNvCxnSpPr>
            <p:nvPr/>
          </p:nvCxnSpPr>
          <p:spPr>
            <a:xfrm>
              <a:off x="14391313" y="7505050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4" name="Google Shape;1634;p93"/>
            <p:cNvCxnSpPr>
              <a:stCxn id="1630" idx="2"/>
              <a:endCxn id="1631" idx="1"/>
            </p:cNvCxnSpPr>
            <p:nvPr/>
          </p:nvCxnSpPr>
          <p:spPr>
            <a:xfrm>
              <a:off x="147361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35" name="Google Shape;1635;p93"/>
            <p:cNvSpPr/>
            <p:nvPr/>
          </p:nvSpPr>
          <p:spPr>
            <a:xfrm rot="-5400000">
              <a:off x="156709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636" name="Google Shape;1636;p93"/>
            <p:cNvCxnSpPr>
              <a:endCxn id="1635" idx="0"/>
            </p:cNvCxnSpPr>
            <p:nvPr/>
          </p:nvCxnSpPr>
          <p:spPr>
            <a:xfrm>
              <a:off x="156742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7" name="Google Shape;1637;p93"/>
            <p:cNvCxnSpPr>
              <a:stCxn id="1635" idx="2"/>
              <a:endCxn id="1632" idx="0"/>
            </p:cNvCxnSpPr>
            <p:nvPr/>
          </p:nvCxnSpPr>
          <p:spPr>
            <a:xfrm>
              <a:off x="16018950" y="7505063"/>
              <a:ext cx="139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8" name="Google Shape;1638;p93"/>
            <p:cNvCxnSpPr>
              <a:stCxn id="1632" idx="2"/>
              <a:endCxn id="1627" idx="1"/>
            </p:cNvCxnSpPr>
            <p:nvPr/>
          </p:nvCxnSpPr>
          <p:spPr>
            <a:xfrm>
              <a:off x="16373563" y="7505038"/>
              <a:ext cx="368700" cy="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639" name="Google Shape;1639;p93"/>
          <p:cNvCxnSpPr>
            <a:stCxn id="1500" idx="2"/>
            <a:endCxn id="1616" idx="0"/>
          </p:cNvCxnSpPr>
          <p:nvPr/>
        </p:nvCxnSpPr>
        <p:spPr>
          <a:xfrm flipH="1" rot="-5400000">
            <a:off x="3947682" y="5140396"/>
            <a:ext cx="1879800" cy="929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93"/>
          <p:cNvCxnSpPr>
            <a:stCxn id="1616" idx="4"/>
            <a:endCxn id="1624" idx="0"/>
          </p:cNvCxnSpPr>
          <p:nvPr/>
        </p:nvCxnSpPr>
        <p:spPr>
          <a:xfrm>
            <a:off x="5352288" y="6785338"/>
            <a:ext cx="9600" cy="6012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641" name="Google Shape;1641;p93"/>
          <p:cNvCxnSpPr>
            <a:stCxn id="1642" idx="3"/>
            <a:endCxn id="1629" idx="1"/>
          </p:cNvCxnSpPr>
          <p:nvPr/>
        </p:nvCxnSpPr>
        <p:spPr>
          <a:xfrm flipH="1" rot="10800000">
            <a:off x="6577875" y="7581395"/>
            <a:ext cx="2019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2" name="Google Shape;1642;p93"/>
          <p:cNvSpPr/>
          <p:nvPr/>
        </p:nvSpPr>
        <p:spPr>
          <a:xfrm>
            <a:off x="6383175" y="7455395"/>
            <a:ext cx="194700" cy="2664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93"/>
          <p:cNvSpPr txBox="1"/>
          <p:nvPr/>
        </p:nvSpPr>
        <p:spPr>
          <a:xfrm>
            <a:off x="4699763" y="7878988"/>
            <a:ext cx="219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(256)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44" name="Google Shape;1644;p93"/>
          <p:cNvSpPr/>
          <p:nvPr/>
        </p:nvSpPr>
        <p:spPr>
          <a:xfrm>
            <a:off x="3147725" y="1702125"/>
            <a:ext cx="235800" cy="2406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45" name="Google Shape;1645;p93"/>
          <p:cNvSpPr txBox="1"/>
          <p:nvPr/>
        </p:nvSpPr>
        <p:spPr>
          <a:xfrm>
            <a:off x="3275877" y="1560813"/>
            <a:ext cx="85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concat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46" name="Google Shape;1646;p93"/>
          <p:cNvSpPr txBox="1"/>
          <p:nvPr/>
        </p:nvSpPr>
        <p:spPr>
          <a:xfrm>
            <a:off x="13512925" y="8687400"/>
            <a:ext cx="251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1" lang="en-US" sz="23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D-based input</a:t>
            </a:r>
            <a:endParaRPr b="1" sz="23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47" name="Google Shape;1647;p93"/>
          <p:cNvPicPr preferRelativeResize="0"/>
          <p:nvPr/>
        </p:nvPicPr>
        <p:blipFill rotWithShape="1">
          <a:blip r:embed="rId7">
            <a:alphaModFix/>
          </a:blip>
          <a:srcRect b="51535" l="9311" r="60515" t="31368"/>
          <a:stretch/>
        </p:blipFill>
        <p:spPr>
          <a:xfrm>
            <a:off x="16584238" y="5620425"/>
            <a:ext cx="616575" cy="3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8" name="Google Shape;1648;p93"/>
          <p:cNvCxnSpPr>
            <a:endCxn id="1647" idx="1"/>
          </p:cNvCxnSpPr>
          <p:nvPr/>
        </p:nvCxnSpPr>
        <p:spPr>
          <a:xfrm>
            <a:off x="16166638" y="5546325"/>
            <a:ext cx="417600" cy="251100"/>
          </a:xfrm>
          <a:prstGeom prst="bentConnector3">
            <a:avLst>
              <a:gd fmla="val -877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649" name="Google Shape;1649;p93"/>
          <p:cNvCxnSpPr>
            <a:endCxn id="1647" idx="3"/>
          </p:cNvCxnSpPr>
          <p:nvPr/>
        </p:nvCxnSpPr>
        <p:spPr>
          <a:xfrm flipH="1">
            <a:off x="17200813" y="5565525"/>
            <a:ext cx="488400" cy="231900"/>
          </a:xfrm>
          <a:prstGeom prst="bentConnector3">
            <a:avLst>
              <a:gd fmla="val -514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650" name="Google Shape;1650;p93"/>
          <p:cNvCxnSpPr>
            <a:stCxn id="1582" idx="2"/>
            <a:endCxn id="1651" idx="0"/>
          </p:cNvCxnSpPr>
          <p:nvPr/>
        </p:nvCxnSpPr>
        <p:spPr>
          <a:xfrm flipH="1">
            <a:off x="8212600" y="2370275"/>
            <a:ext cx="4500" cy="30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1651" name="Google Shape;1651;p93"/>
          <p:cNvPicPr preferRelativeResize="0"/>
          <p:nvPr/>
        </p:nvPicPr>
        <p:blipFill rotWithShape="1">
          <a:blip r:embed="rId7">
            <a:alphaModFix/>
          </a:blip>
          <a:srcRect b="75573" l="37809" r="29099" t="5707"/>
          <a:stretch/>
        </p:blipFill>
        <p:spPr>
          <a:xfrm>
            <a:off x="7874500" y="2678388"/>
            <a:ext cx="676200" cy="38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2" name="Google Shape;1652;p93"/>
          <p:cNvCxnSpPr/>
          <p:nvPr/>
        </p:nvCxnSpPr>
        <p:spPr>
          <a:xfrm rot="10800000">
            <a:off x="8217088" y="3168475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grpSp>
        <p:nvGrpSpPr>
          <p:cNvPr id="1653" name="Google Shape;1653;p93"/>
          <p:cNvGrpSpPr/>
          <p:nvPr/>
        </p:nvGrpSpPr>
        <p:grpSpPr>
          <a:xfrm>
            <a:off x="5205700" y="6433250"/>
            <a:ext cx="417600" cy="446400"/>
            <a:chOff x="5205700" y="6433250"/>
            <a:chExt cx="417600" cy="446400"/>
          </a:xfrm>
        </p:grpSpPr>
        <p:sp>
          <p:nvSpPr>
            <p:cNvPr id="1654" name="Google Shape;1654;p93"/>
            <p:cNvSpPr/>
            <p:nvPr/>
          </p:nvSpPr>
          <p:spPr>
            <a:xfrm>
              <a:off x="5239050" y="6544850"/>
              <a:ext cx="235800" cy="223200"/>
            </a:xfrm>
            <a:prstGeom prst="ellipse">
              <a:avLst/>
            </a:prstGeom>
            <a:noFill/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93"/>
            <p:cNvSpPr txBox="1"/>
            <p:nvPr/>
          </p:nvSpPr>
          <p:spPr>
            <a:xfrm>
              <a:off x="5205700" y="6433250"/>
              <a:ext cx="417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latin typeface="Didact Gothic"/>
                  <a:ea typeface="Didact Gothic"/>
                  <a:cs typeface="Didact Gothic"/>
                  <a:sym typeface="Didact Gothic"/>
                </a:rPr>
                <a:t>+</a:t>
              </a:r>
              <a:endParaRPr b="1" sz="17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1656" name="Google Shape;1656;p93"/>
          <p:cNvSpPr/>
          <p:nvPr/>
        </p:nvSpPr>
        <p:spPr>
          <a:xfrm>
            <a:off x="11144250" y="6558325"/>
            <a:ext cx="7143900" cy="187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4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94"/>
          <p:cNvSpPr txBox="1"/>
          <p:nvPr/>
        </p:nvSpPr>
        <p:spPr>
          <a:xfrm>
            <a:off x="11045568" y="2645892"/>
            <a:ext cx="343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3D Regression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663" name="Google Shape;1663;p94"/>
          <p:cNvSpPr txBox="1"/>
          <p:nvPr/>
        </p:nvSpPr>
        <p:spPr>
          <a:xfrm>
            <a:off x="3041080" y="2716379"/>
            <a:ext cx="30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2D Hourglass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664" name="Google Shape;1664;p94"/>
          <p:cNvSpPr/>
          <p:nvPr/>
        </p:nvSpPr>
        <p:spPr>
          <a:xfrm flipH="1">
            <a:off x="1649287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94"/>
          <p:cNvSpPr/>
          <p:nvPr/>
        </p:nvSpPr>
        <p:spPr>
          <a:xfrm flipH="1">
            <a:off x="1853093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66" name="Google Shape;1666;p94"/>
          <p:cNvSpPr/>
          <p:nvPr/>
        </p:nvSpPr>
        <p:spPr>
          <a:xfrm flipH="1">
            <a:off x="2056900" y="3818821"/>
            <a:ext cx="102000" cy="952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4"/>
          <p:cNvSpPr/>
          <p:nvPr/>
        </p:nvSpPr>
        <p:spPr>
          <a:xfrm>
            <a:off x="2391587" y="3580200"/>
            <a:ext cx="4326600" cy="1522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68" name="Google Shape;1668;p94"/>
          <p:cNvSpPr/>
          <p:nvPr/>
        </p:nvSpPr>
        <p:spPr>
          <a:xfrm rot="-5400000">
            <a:off x="2895437" y="3794330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4"/>
          <p:cNvSpPr/>
          <p:nvPr/>
        </p:nvSpPr>
        <p:spPr>
          <a:xfrm flipH="1">
            <a:off x="2227844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70" name="Google Shape;1670;p94"/>
          <p:cNvSpPr/>
          <p:nvPr/>
        </p:nvSpPr>
        <p:spPr>
          <a:xfrm flipH="1">
            <a:off x="2502710" y="3925313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1" name="Google Shape;1671;p94"/>
          <p:cNvPicPr preferRelativeResize="0"/>
          <p:nvPr/>
        </p:nvPicPr>
        <p:blipFill rotWithShape="1">
          <a:blip r:embed="rId3">
            <a:alphaModFix/>
          </a:blip>
          <a:srcRect b="5473" l="19841" r="60760" t="0"/>
          <a:stretch/>
        </p:blipFill>
        <p:spPr>
          <a:xfrm>
            <a:off x="464731" y="3808077"/>
            <a:ext cx="1002033" cy="9725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94"/>
          <p:cNvSpPr/>
          <p:nvPr/>
        </p:nvSpPr>
        <p:spPr>
          <a:xfrm flipH="1">
            <a:off x="3926408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73" name="Google Shape;1673;p94"/>
          <p:cNvSpPr/>
          <p:nvPr/>
        </p:nvSpPr>
        <p:spPr>
          <a:xfrm flipH="1">
            <a:off x="4070263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74" name="Google Shape;1674;p94"/>
          <p:cNvSpPr/>
          <p:nvPr/>
        </p:nvSpPr>
        <p:spPr>
          <a:xfrm flipH="1">
            <a:off x="4228177" y="3925246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75" name="Google Shape;1675;p94"/>
          <p:cNvSpPr/>
          <p:nvPr/>
        </p:nvSpPr>
        <p:spPr>
          <a:xfrm flipH="1">
            <a:off x="4372032" y="3925246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76" name="Google Shape;1676;p94"/>
          <p:cNvSpPr txBox="1"/>
          <p:nvPr/>
        </p:nvSpPr>
        <p:spPr>
          <a:xfrm>
            <a:off x="-585800" y="4901638"/>
            <a:ext cx="329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Image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(256 x 256)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77" name="Google Shape;1677;p94"/>
          <p:cNvSpPr/>
          <p:nvPr/>
        </p:nvSpPr>
        <p:spPr>
          <a:xfrm rot="-5400000">
            <a:off x="4948612" y="3804075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94"/>
          <p:cNvSpPr/>
          <p:nvPr/>
        </p:nvSpPr>
        <p:spPr>
          <a:xfrm flipH="1">
            <a:off x="5973708" y="393919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79" name="Google Shape;1679;p94"/>
          <p:cNvSpPr/>
          <p:nvPr/>
        </p:nvSpPr>
        <p:spPr>
          <a:xfrm flipH="1">
            <a:off x="6123438" y="393499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80" name="Google Shape;1680;p94"/>
          <p:cNvSpPr/>
          <p:nvPr/>
        </p:nvSpPr>
        <p:spPr>
          <a:xfrm flipH="1">
            <a:off x="6281352" y="393499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81" name="Google Shape;1681;p94"/>
          <p:cNvSpPr/>
          <p:nvPr/>
        </p:nvSpPr>
        <p:spPr>
          <a:xfrm flipH="1">
            <a:off x="6425207" y="393499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682" name="Google Shape;1682;p94"/>
          <p:cNvCxnSpPr>
            <a:stCxn id="1670" idx="2"/>
            <a:endCxn id="1677" idx="0"/>
          </p:cNvCxnSpPr>
          <p:nvPr/>
        </p:nvCxnSpPr>
        <p:spPr>
          <a:xfrm rot="-5400000">
            <a:off x="3505760" y="3353063"/>
            <a:ext cx="360000" cy="2264100"/>
          </a:xfrm>
          <a:prstGeom prst="bentConnector4">
            <a:avLst>
              <a:gd fmla="val -65599" name="adj1"/>
              <a:gd fmla="val 94271" name="adj2"/>
            </a:avLst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83" name="Google Shape;1683;p94"/>
          <p:cNvSpPr txBox="1"/>
          <p:nvPr/>
        </p:nvSpPr>
        <p:spPr>
          <a:xfrm>
            <a:off x="6477378" y="4910983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predicted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84" name="Google Shape;1684;p94"/>
          <p:cNvSpPr/>
          <p:nvPr/>
        </p:nvSpPr>
        <p:spPr>
          <a:xfrm>
            <a:off x="10584300" y="3582050"/>
            <a:ext cx="4112100" cy="1522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94"/>
          <p:cNvSpPr txBox="1"/>
          <p:nvPr>
            <p:ph idx="12" type="sldNum"/>
          </p:nvPr>
        </p:nvSpPr>
        <p:spPr>
          <a:xfrm>
            <a:off x="16620663" y="9583575"/>
            <a:ext cx="1753200" cy="631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6" name="Google Shape;1686;p94"/>
          <p:cNvSpPr/>
          <p:nvPr/>
        </p:nvSpPr>
        <p:spPr>
          <a:xfrm>
            <a:off x="13112167" y="6597277"/>
            <a:ext cx="228600" cy="2340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7" name="Google Shape;1687;p94"/>
          <p:cNvCxnSpPr>
            <a:stCxn id="1688" idx="2"/>
            <a:endCxn id="1686" idx="0"/>
          </p:cNvCxnSpPr>
          <p:nvPr/>
        </p:nvCxnSpPr>
        <p:spPr>
          <a:xfrm flipH="1" rot="-5400000">
            <a:off x="12712225" y="6083025"/>
            <a:ext cx="563700" cy="4650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689" name="Google Shape;1689;p94"/>
          <p:cNvCxnSpPr>
            <a:stCxn id="1690" idx="2"/>
            <a:endCxn id="1686" idx="0"/>
          </p:cNvCxnSpPr>
          <p:nvPr/>
        </p:nvCxnSpPr>
        <p:spPr>
          <a:xfrm rot="5400000">
            <a:off x="13205225" y="6054975"/>
            <a:ext cx="563700" cy="5211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id="1691" name="Google Shape;1691;p94"/>
          <p:cNvPicPr preferRelativeResize="0"/>
          <p:nvPr/>
        </p:nvPicPr>
        <p:blipFill rotWithShape="1">
          <a:blip r:embed="rId4">
            <a:alphaModFix/>
          </a:blip>
          <a:srcRect b="0" l="6552" r="24619" t="0"/>
          <a:stretch/>
        </p:blipFill>
        <p:spPr>
          <a:xfrm>
            <a:off x="7575332" y="3504490"/>
            <a:ext cx="1157512" cy="1620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94"/>
          <p:cNvSpPr/>
          <p:nvPr/>
        </p:nvSpPr>
        <p:spPr>
          <a:xfrm>
            <a:off x="10998525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3" name="Google Shape;1693;p94"/>
          <p:cNvSpPr/>
          <p:nvPr/>
        </p:nvSpPr>
        <p:spPr>
          <a:xfrm rot="-5400000">
            <a:off x="11995888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94" name="Google Shape;1694;p94"/>
          <p:cNvSpPr txBox="1"/>
          <p:nvPr/>
        </p:nvSpPr>
        <p:spPr>
          <a:xfrm>
            <a:off x="17061547" y="4647614"/>
            <a:ext cx="81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695" name="Google Shape;1695;p94"/>
          <p:cNvCxnSpPr>
            <a:stCxn id="1696" idx="2"/>
            <a:endCxn id="1690" idx="0"/>
          </p:cNvCxnSpPr>
          <p:nvPr/>
        </p:nvCxnSpPr>
        <p:spPr>
          <a:xfrm flipH="1">
            <a:off x="13747563" y="4357088"/>
            <a:ext cx="174600" cy="1257900"/>
          </a:xfrm>
          <a:prstGeom prst="bentConnector4">
            <a:avLst>
              <a:gd fmla="val -89225" name="adj1"/>
              <a:gd fmla="val 50782" name="adj2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697" name="Google Shape;1697;p94"/>
          <p:cNvSpPr txBox="1"/>
          <p:nvPr/>
        </p:nvSpPr>
        <p:spPr>
          <a:xfrm>
            <a:off x="8550709" y="4956841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Prediction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(17 x 2)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98" name="Google Shape;1698;p94"/>
          <p:cNvSpPr txBox="1"/>
          <p:nvPr/>
        </p:nvSpPr>
        <p:spPr>
          <a:xfrm>
            <a:off x="14924943" y="4642150"/>
            <a:ext cx="183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Prediction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99" name="Google Shape;1699;p94"/>
          <p:cNvSpPr txBox="1"/>
          <p:nvPr/>
        </p:nvSpPr>
        <p:spPr>
          <a:xfrm>
            <a:off x="16466350" y="4642150"/>
            <a:ext cx="212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ground-truth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00" name="Google Shape;1700;p94"/>
          <p:cNvSpPr txBox="1"/>
          <p:nvPr/>
        </p:nvSpPr>
        <p:spPr>
          <a:xfrm>
            <a:off x="10558900" y="7091175"/>
            <a:ext cx="246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3D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(2048)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01" name="Google Shape;1701;p94"/>
          <p:cNvSpPr txBox="1"/>
          <p:nvPr/>
        </p:nvSpPr>
        <p:spPr>
          <a:xfrm>
            <a:off x="318575" y="388800"/>
            <a:ext cx="606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Training stage</a:t>
            </a:r>
            <a:endParaRPr b="1" sz="4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2" name="Google Shape;1702;p94"/>
          <p:cNvSpPr txBox="1"/>
          <p:nvPr/>
        </p:nvSpPr>
        <p:spPr>
          <a:xfrm>
            <a:off x="10150313" y="5383400"/>
            <a:ext cx="246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3D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(1024)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703" name="Google Shape;1703;p94"/>
          <p:cNvCxnSpPr>
            <a:stCxn id="1704" idx="1"/>
            <a:endCxn id="1688" idx="0"/>
          </p:cNvCxnSpPr>
          <p:nvPr/>
        </p:nvCxnSpPr>
        <p:spPr>
          <a:xfrm>
            <a:off x="12619738" y="4357100"/>
            <a:ext cx="141900" cy="1257900"/>
          </a:xfrm>
          <a:prstGeom prst="bentConnector4">
            <a:avLst>
              <a:gd fmla="val -100062" name="adj1"/>
              <a:gd fmla="val 50781" name="adj2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705" name="Google Shape;1705;p94"/>
          <p:cNvSpPr txBox="1"/>
          <p:nvPr/>
        </p:nvSpPr>
        <p:spPr>
          <a:xfrm>
            <a:off x="13747380" y="5362600"/>
            <a:ext cx="192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3D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(1024)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706" name="Google Shape;1706;p94"/>
          <p:cNvPicPr preferRelativeResize="0"/>
          <p:nvPr/>
        </p:nvPicPr>
        <p:blipFill rotWithShape="1">
          <a:blip r:embed="rId4">
            <a:alphaModFix/>
          </a:blip>
          <a:srcRect b="0" l="6552" r="24619" t="0"/>
          <a:stretch/>
        </p:blipFill>
        <p:spPr>
          <a:xfrm>
            <a:off x="7673100" y="923404"/>
            <a:ext cx="1088001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94"/>
          <p:cNvSpPr txBox="1"/>
          <p:nvPr/>
        </p:nvSpPr>
        <p:spPr>
          <a:xfrm>
            <a:off x="5973710" y="-25"/>
            <a:ext cx="448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gaussian ground-truth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08" name="Google Shape;1708;p94"/>
          <p:cNvSpPr/>
          <p:nvPr/>
        </p:nvSpPr>
        <p:spPr>
          <a:xfrm rot="-5401964">
            <a:off x="8631099" y="4172998"/>
            <a:ext cx="1050000" cy="36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Argmax 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09" name="Google Shape;1709;p94"/>
          <p:cNvSpPr/>
          <p:nvPr/>
        </p:nvSpPr>
        <p:spPr>
          <a:xfrm rot="-1476419">
            <a:off x="16853254" y="3436497"/>
            <a:ext cx="78532" cy="13735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94"/>
          <p:cNvSpPr/>
          <p:nvPr/>
        </p:nvSpPr>
        <p:spPr>
          <a:xfrm>
            <a:off x="6950875" y="4213400"/>
            <a:ext cx="330600" cy="19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711" name="Google Shape;1711;p94"/>
          <p:cNvCxnSpPr>
            <a:stCxn id="1675" idx="1"/>
            <a:endCxn id="1710" idx="0"/>
          </p:cNvCxnSpPr>
          <p:nvPr/>
        </p:nvCxnSpPr>
        <p:spPr>
          <a:xfrm flipH="1" rot="10800000">
            <a:off x="4474032" y="4213546"/>
            <a:ext cx="2642100" cy="81600"/>
          </a:xfrm>
          <a:prstGeom prst="bentConnector4">
            <a:avLst>
              <a:gd fmla="val 5149" name="adj1"/>
              <a:gd fmla="val 111978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12" name="Google Shape;1712;p94"/>
          <p:cNvCxnSpPr>
            <a:stCxn id="1681" idx="1"/>
            <a:endCxn id="1710" idx="1"/>
          </p:cNvCxnSpPr>
          <p:nvPr/>
        </p:nvCxnSpPr>
        <p:spPr>
          <a:xfrm>
            <a:off x="6527207" y="4304891"/>
            <a:ext cx="423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13" name="Google Shape;1713;p94"/>
          <p:cNvCxnSpPr>
            <a:stCxn id="1710" idx="3"/>
            <a:endCxn id="1691" idx="1"/>
          </p:cNvCxnSpPr>
          <p:nvPr/>
        </p:nvCxnSpPr>
        <p:spPr>
          <a:xfrm>
            <a:off x="7281475" y="4309100"/>
            <a:ext cx="294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88" name="Google Shape;1688;p94"/>
          <p:cNvSpPr/>
          <p:nvPr/>
        </p:nvSpPr>
        <p:spPr>
          <a:xfrm>
            <a:off x="12664225" y="5614875"/>
            <a:ext cx="194700" cy="4188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4"/>
          <p:cNvSpPr/>
          <p:nvPr/>
        </p:nvSpPr>
        <p:spPr>
          <a:xfrm rot="-697497">
            <a:off x="16924854" y="3571989"/>
            <a:ext cx="171212" cy="137379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5" name="Google Shape;171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8925" y="273080"/>
            <a:ext cx="4486799" cy="217312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6" name="Google Shape;1716;p94"/>
          <p:cNvSpPr/>
          <p:nvPr/>
        </p:nvSpPr>
        <p:spPr>
          <a:xfrm>
            <a:off x="18749750" y="1062750"/>
            <a:ext cx="4383600" cy="13833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7" name="Google Shape;1717;p94"/>
          <p:cNvGrpSpPr/>
          <p:nvPr/>
        </p:nvGrpSpPr>
        <p:grpSpPr>
          <a:xfrm>
            <a:off x="15449825" y="3855830"/>
            <a:ext cx="858300" cy="913720"/>
            <a:chOff x="17180375" y="2402130"/>
            <a:chExt cx="858300" cy="913720"/>
          </a:xfrm>
        </p:grpSpPr>
        <p:sp>
          <p:nvSpPr>
            <p:cNvPr id="1718" name="Google Shape;1718;p94"/>
            <p:cNvSpPr/>
            <p:nvPr/>
          </p:nvSpPr>
          <p:spPr>
            <a:xfrm rot="-676133">
              <a:off x="17373293" y="2970410"/>
              <a:ext cx="164267" cy="137379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94"/>
            <p:cNvSpPr/>
            <p:nvPr/>
          </p:nvSpPr>
          <p:spPr>
            <a:xfrm>
              <a:off x="17251225" y="3108850"/>
              <a:ext cx="601200" cy="207000"/>
            </a:xfrm>
            <a:prstGeom prst="parallelogram">
              <a:avLst>
                <a:gd fmla="val 95315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94"/>
            <p:cNvSpPr/>
            <p:nvPr/>
          </p:nvSpPr>
          <p:spPr>
            <a:xfrm rot="-138190">
              <a:off x="17628334" y="2944218"/>
              <a:ext cx="164233" cy="200564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94"/>
            <p:cNvSpPr/>
            <p:nvPr/>
          </p:nvSpPr>
          <p:spPr>
            <a:xfrm rot="-952466">
              <a:off x="17308835" y="2954099"/>
              <a:ext cx="199613" cy="18082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94"/>
            <p:cNvSpPr/>
            <p:nvPr/>
          </p:nvSpPr>
          <p:spPr>
            <a:xfrm>
              <a:off x="17180375" y="309392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3" name="Google Shape;1723;p94"/>
            <p:cNvPicPr preferRelativeResize="0"/>
            <p:nvPr/>
          </p:nvPicPr>
          <p:blipFill rotWithShape="1">
            <a:blip r:embed="rId6">
              <a:alphaModFix/>
            </a:blip>
            <a:srcRect b="19551" l="49279" r="42836" t="13166"/>
            <a:stretch/>
          </p:blipFill>
          <p:spPr>
            <a:xfrm rot="-886775">
              <a:off x="17373099" y="2459402"/>
              <a:ext cx="309302" cy="784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4" name="Google Shape;1724;p94"/>
            <p:cNvSpPr/>
            <p:nvPr/>
          </p:nvSpPr>
          <p:spPr>
            <a:xfrm>
              <a:off x="17614650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94"/>
            <p:cNvSpPr/>
            <p:nvPr/>
          </p:nvSpPr>
          <p:spPr>
            <a:xfrm>
              <a:off x="17379375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94"/>
            <p:cNvSpPr/>
            <p:nvPr/>
          </p:nvSpPr>
          <p:spPr>
            <a:xfrm rot="-2407">
              <a:off x="17180975" y="240243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94"/>
            <p:cNvSpPr/>
            <p:nvPr/>
          </p:nvSpPr>
          <p:spPr>
            <a:xfrm>
              <a:off x="17416150" y="3050350"/>
              <a:ext cx="1521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94"/>
            <p:cNvSpPr/>
            <p:nvPr/>
          </p:nvSpPr>
          <p:spPr>
            <a:xfrm>
              <a:off x="17416150" y="3016750"/>
              <a:ext cx="1455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94"/>
            <p:cNvSpPr/>
            <p:nvPr/>
          </p:nvSpPr>
          <p:spPr>
            <a:xfrm rot="540510">
              <a:off x="17515133" y="2966051"/>
              <a:ext cx="49814" cy="435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94"/>
            <p:cNvSpPr/>
            <p:nvPr/>
          </p:nvSpPr>
          <p:spPr>
            <a:xfrm rot="-535835">
              <a:off x="17598896" y="2973353"/>
              <a:ext cx="21258" cy="10959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1" name="Google Shape;1731;p94"/>
          <p:cNvGrpSpPr/>
          <p:nvPr/>
        </p:nvGrpSpPr>
        <p:grpSpPr>
          <a:xfrm>
            <a:off x="16897525" y="3863380"/>
            <a:ext cx="858312" cy="898800"/>
            <a:chOff x="17229000" y="2453080"/>
            <a:chExt cx="858312" cy="898800"/>
          </a:xfrm>
        </p:grpSpPr>
        <p:sp>
          <p:nvSpPr>
            <p:cNvPr id="1732" name="Google Shape;1732;p94"/>
            <p:cNvSpPr/>
            <p:nvPr/>
          </p:nvSpPr>
          <p:spPr>
            <a:xfrm>
              <a:off x="17229000" y="314487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33" name="Google Shape;1733;p94"/>
            <p:cNvPicPr preferRelativeResize="0"/>
            <p:nvPr/>
          </p:nvPicPr>
          <p:blipFill rotWithShape="1">
            <a:blip r:embed="rId6">
              <a:alphaModFix/>
            </a:blip>
            <a:srcRect b="19320" l="86009" r="5843" t="30153"/>
            <a:stretch/>
          </p:blipFill>
          <p:spPr>
            <a:xfrm rot="-992875">
              <a:off x="17466283" y="2694987"/>
              <a:ext cx="323859" cy="59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4" name="Google Shape;1734;p94"/>
            <p:cNvSpPr/>
            <p:nvPr/>
          </p:nvSpPr>
          <p:spPr>
            <a:xfrm rot="-2407">
              <a:off x="17229612" y="245338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735" name="Google Shape;1735;p94"/>
            <p:cNvSpPr/>
            <p:nvPr/>
          </p:nvSpPr>
          <p:spPr>
            <a:xfrm>
              <a:off x="1768917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94"/>
            <p:cNvSpPr/>
            <p:nvPr/>
          </p:nvSpPr>
          <p:spPr>
            <a:xfrm>
              <a:off x="1740342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94"/>
            <p:cNvSpPr/>
            <p:nvPr/>
          </p:nvSpPr>
          <p:spPr>
            <a:xfrm rot="-10159180">
              <a:off x="17630827" y="3023209"/>
              <a:ext cx="69606" cy="104731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94"/>
            <p:cNvSpPr/>
            <p:nvPr/>
          </p:nvSpPr>
          <p:spPr>
            <a:xfrm>
              <a:off x="17567425" y="3093000"/>
              <a:ext cx="414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94"/>
            <p:cNvSpPr/>
            <p:nvPr/>
          </p:nvSpPr>
          <p:spPr>
            <a:xfrm>
              <a:off x="17577925" y="3055325"/>
              <a:ext cx="309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94"/>
            <p:cNvSpPr/>
            <p:nvPr/>
          </p:nvSpPr>
          <p:spPr>
            <a:xfrm>
              <a:off x="17588425" y="3031325"/>
              <a:ext cx="20400" cy="249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1" name="Google Shape;1741;p94"/>
          <p:cNvGrpSpPr/>
          <p:nvPr/>
        </p:nvGrpSpPr>
        <p:grpSpPr>
          <a:xfrm>
            <a:off x="9598613" y="3789363"/>
            <a:ext cx="723600" cy="1108200"/>
            <a:chOff x="9598600" y="3740263"/>
            <a:chExt cx="723600" cy="1108200"/>
          </a:xfrm>
        </p:grpSpPr>
        <p:pic>
          <p:nvPicPr>
            <p:cNvPr id="1742" name="Google Shape;1742;p94"/>
            <p:cNvPicPr preferRelativeResize="0"/>
            <p:nvPr/>
          </p:nvPicPr>
          <p:blipFill rotWithShape="1">
            <a:blip r:embed="rId6">
              <a:alphaModFix/>
            </a:blip>
            <a:srcRect b="6167" l="9117" r="76507" t="10381"/>
            <a:stretch/>
          </p:blipFill>
          <p:spPr>
            <a:xfrm>
              <a:off x="9643362" y="3740263"/>
              <a:ext cx="634110" cy="1108200"/>
            </a:xfrm>
            <a:prstGeom prst="rect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43" name="Google Shape;1743;p94"/>
            <p:cNvSpPr/>
            <p:nvPr/>
          </p:nvSpPr>
          <p:spPr>
            <a:xfrm>
              <a:off x="9598600" y="3935638"/>
              <a:ext cx="723600" cy="738900"/>
            </a:xfrm>
            <a:prstGeom prst="rect">
              <a:avLst/>
            </a:prstGeom>
            <a:noFill/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44" name="Google Shape;1744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83288" y="4694112"/>
            <a:ext cx="2519025" cy="2552614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94"/>
          <p:cNvSpPr txBox="1"/>
          <p:nvPr/>
        </p:nvSpPr>
        <p:spPr>
          <a:xfrm>
            <a:off x="6923850" y="4117375"/>
            <a:ext cx="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idact Gothic"/>
                <a:ea typeface="Didact Gothic"/>
                <a:cs typeface="Didact Gothic"/>
                <a:sym typeface="Didact Gothic"/>
              </a:rPr>
              <a:t>Avg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04" name="Google Shape;1704;p94"/>
          <p:cNvSpPr/>
          <p:nvPr/>
        </p:nvSpPr>
        <p:spPr>
          <a:xfrm>
            <a:off x="12619738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46" name="Google Shape;1746;p94"/>
          <p:cNvCxnSpPr>
            <a:stCxn id="1743" idx="3"/>
            <a:endCxn id="1692" idx="1"/>
          </p:cNvCxnSpPr>
          <p:nvPr/>
        </p:nvCxnSpPr>
        <p:spPr>
          <a:xfrm>
            <a:off x="10322213" y="4354188"/>
            <a:ext cx="676200" cy="30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47" name="Google Shape;1747;p94"/>
          <p:cNvCxnSpPr>
            <a:stCxn id="1708" idx="2"/>
            <a:endCxn id="1743" idx="1"/>
          </p:cNvCxnSpPr>
          <p:nvPr/>
        </p:nvCxnSpPr>
        <p:spPr>
          <a:xfrm flipH="1" rot="10800000">
            <a:off x="9338799" y="4354198"/>
            <a:ext cx="259800" cy="15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90" name="Google Shape;1690;p94"/>
          <p:cNvSpPr/>
          <p:nvPr/>
        </p:nvSpPr>
        <p:spPr>
          <a:xfrm>
            <a:off x="13650275" y="5614875"/>
            <a:ext cx="194700" cy="4188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8" name="Google Shape;1748;p94"/>
          <p:cNvCxnSpPr>
            <a:endCxn id="1708" idx="0"/>
          </p:cNvCxnSpPr>
          <p:nvPr/>
        </p:nvCxnSpPr>
        <p:spPr>
          <a:xfrm flipH="1" rot="10800000">
            <a:off x="8731899" y="4355698"/>
            <a:ext cx="241500" cy="21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96" name="Google Shape;1696;p94"/>
          <p:cNvSpPr/>
          <p:nvPr/>
        </p:nvSpPr>
        <p:spPr>
          <a:xfrm rot="-5400000">
            <a:off x="13574163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749" name="Google Shape;1749;p94"/>
          <p:cNvCxnSpPr>
            <a:stCxn id="1693" idx="2"/>
            <a:endCxn id="1704" idx="1"/>
          </p:cNvCxnSpPr>
          <p:nvPr/>
        </p:nvCxnSpPr>
        <p:spPr>
          <a:xfrm>
            <a:off x="12343888" y="4357088"/>
            <a:ext cx="2760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0" name="Google Shape;1750;p94"/>
          <p:cNvCxnSpPr>
            <a:stCxn id="1704" idx="3"/>
            <a:endCxn id="1696" idx="0"/>
          </p:cNvCxnSpPr>
          <p:nvPr/>
        </p:nvCxnSpPr>
        <p:spPr>
          <a:xfrm>
            <a:off x="13431538" y="4357100"/>
            <a:ext cx="2757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51" name="Google Shape;1751;p94"/>
          <p:cNvSpPr/>
          <p:nvPr/>
        </p:nvSpPr>
        <p:spPr>
          <a:xfrm>
            <a:off x="14393525" y="4260050"/>
            <a:ext cx="183000" cy="171000"/>
          </a:xfrm>
          <a:prstGeom prst="flowChartOr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2" name="Google Shape;1752;p94"/>
          <p:cNvCxnSpPr>
            <a:endCxn id="1751" idx="0"/>
          </p:cNvCxnSpPr>
          <p:nvPr/>
        </p:nvCxnSpPr>
        <p:spPr>
          <a:xfrm flipH="1" rot="10800000">
            <a:off x="10559525" y="4260050"/>
            <a:ext cx="3925500" cy="96600"/>
          </a:xfrm>
          <a:prstGeom prst="bentConnector4">
            <a:avLst>
              <a:gd fmla="val 5044" name="adj1"/>
              <a:gd fmla="val 591537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3" name="Google Shape;1753;p94"/>
          <p:cNvCxnSpPr>
            <a:stCxn id="1692" idx="3"/>
            <a:endCxn id="1693" idx="0"/>
          </p:cNvCxnSpPr>
          <p:nvPr/>
        </p:nvCxnSpPr>
        <p:spPr>
          <a:xfrm>
            <a:off x="11810325" y="4357100"/>
            <a:ext cx="3189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4" name="Google Shape;1754;p94"/>
          <p:cNvCxnSpPr>
            <a:stCxn id="1696" idx="2"/>
          </p:cNvCxnSpPr>
          <p:nvPr/>
        </p:nvCxnSpPr>
        <p:spPr>
          <a:xfrm>
            <a:off x="13922163" y="4357088"/>
            <a:ext cx="15216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5" name="Google Shape;1755;p94"/>
          <p:cNvCxnSpPr>
            <a:stCxn id="1671" idx="3"/>
            <a:endCxn id="1664" idx="3"/>
          </p:cNvCxnSpPr>
          <p:nvPr/>
        </p:nvCxnSpPr>
        <p:spPr>
          <a:xfrm>
            <a:off x="1466764" y="4294372"/>
            <a:ext cx="1824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6" name="Google Shape;1756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4137" y="247850"/>
            <a:ext cx="6505768" cy="1522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7" name="Google Shape;1757;p94"/>
          <p:cNvSpPr/>
          <p:nvPr/>
        </p:nvSpPr>
        <p:spPr>
          <a:xfrm>
            <a:off x="7581700" y="923375"/>
            <a:ext cx="1270800" cy="14469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4"/>
          <p:cNvSpPr/>
          <p:nvPr/>
        </p:nvSpPr>
        <p:spPr>
          <a:xfrm>
            <a:off x="13009288" y="7295650"/>
            <a:ext cx="423600" cy="418800"/>
          </a:xfrm>
          <a:prstGeom prst="roundRect">
            <a:avLst>
              <a:gd fmla="val 25818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9" name="Google Shape;1759;p94"/>
          <p:cNvCxnSpPr>
            <a:stCxn id="1686" idx="4"/>
            <a:endCxn id="1758" idx="0"/>
          </p:cNvCxnSpPr>
          <p:nvPr/>
        </p:nvCxnSpPr>
        <p:spPr>
          <a:xfrm flipH="1">
            <a:off x="13221067" y="6831277"/>
            <a:ext cx="5400" cy="4644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1760" name="Google Shape;1760;p94"/>
          <p:cNvGrpSpPr/>
          <p:nvPr/>
        </p:nvGrpSpPr>
        <p:grpSpPr>
          <a:xfrm>
            <a:off x="13503050" y="6893950"/>
            <a:ext cx="4873675" cy="1534500"/>
            <a:chOff x="13503050" y="6893950"/>
            <a:chExt cx="4873675" cy="1534500"/>
          </a:xfrm>
        </p:grpSpPr>
        <p:sp>
          <p:nvSpPr>
            <p:cNvPr id="1761" name="Google Shape;1761;p94"/>
            <p:cNvSpPr/>
            <p:nvPr/>
          </p:nvSpPr>
          <p:spPr>
            <a:xfrm>
              <a:off x="13503050" y="6893950"/>
              <a:ext cx="3027600" cy="125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94"/>
            <p:cNvSpPr/>
            <p:nvPr/>
          </p:nvSpPr>
          <p:spPr>
            <a:xfrm>
              <a:off x="16742244" y="7439655"/>
              <a:ext cx="125400" cy="131400"/>
            </a:xfrm>
            <a:prstGeom prst="rect">
              <a:avLst/>
            </a:prstGeom>
            <a:solidFill>
              <a:srgbClr val="B4A7D6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94"/>
            <p:cNvSpPr txBox="1"/>
            <p:nvPr/>
          </p:nvSpPr>
          <p:spPr>
            <a:xfrm>
              <a:off x="16402125" y="7505050"/>
              <a:ext cx="1974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Loss prediction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(1)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764" name="Google Shape;1764;p94"/>
            <p:cNvSpPr/>
            <p:nvPr/>
          </p:nvSpPr>
          <p:spPr>
            <a:xfrm>
              <a:off x="1357951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65" name="Google Shape;1765;p94"/>
            <p:cNvSpPr/>
            <p:nvPr/>
          </p:nvSpPr>
          <p:spPr>
            <a:xfrm rot="-5400000">
              <a:off x="143881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1766" name="Google Shape;1766;p94"/>
            <p:cNvSpPr/>
            <p:nvPr/>
          </p:nvSpPr>
          <p:spPr>
            <a:xfrm>
              <a:off x="1486616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67" name="Google Shape;1767;p94"/>
            <p:cNvSpPr/>
            <p:nvPr/>
          </p:nvSpPr>
          <p:spPr>
            <a:xfrm rot="-5400000">
              <a:off x="16025563" y="7397638"/>
              <a:ext cx="481200" cy="2148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768" name="Google Shape;1768;p94"/>
            <p:cNvCxnSpPr>
              <a:stCxn id="1764" idx="3"/>
              <a:endCxn id="1765" idx="0"/>
            </p:cNvCxnSpPr>
            <p:nvPr/>
          </p:nvCxnSpPr>
          <p:spPr>
            <a:xfrm>
              <a:off x="14391313" y="7505050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69" name="Google Shape;1769;p94"/>
            <p:cNvCxnSpPr>
              <a:stCxn id="1765" idx="2"/>
              <a:endCxn id="1766" idx="1"/>
            </p:cNvCxnSpPr>
            <p:nvPr/>
          </p:nvCxnSpPr>
          <p:spPr>
            <a:xfrm>
              <a:off x="147361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70" name="Google Shape;1770;p94"/>
            <p:cNvSpPr/>
            <p:nvPr/>
          </p:nvSpPr>
          <p:spPr>
            <a:xfrm rot="-5400000">
              <a:off x="156709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771" name="Google Shape;1771;p94"/>
            <p:cNvCxnSpPr>
              <a:endCxn id="1770" idx="0"/>
            </p:cNvCxnSpPr>
            <p:nvPr/>
          </p:nvCxnSpPr>
          <p:spPr>
            <a:xfrm>
              <a:off x="156742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72" name="Google Shape;1772;p94"/>
            <p:cNvCxnSpPr>
              <a:stCxn id="1770" idx="2"/>
              <a:endCxn id="1767" idx="0"/>
            </p:cNvCxnSpPr>
            <p:nvPr/>
          </p:nvCxnSpPr>
          <p:spPr>
            <a:xfrm>
              <a:off x="16018950" y="7505063"/>
              <a:ext cx="139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73" name="Google Shape;1773;p94"/>
            <p:cNvCxnSpPr>
              <a:stCxn id="1767" idx="2"/>
              <a:endCxn id="1762" idx="1"/>
            </p:cNvCxnSpPr>
            <p:nvPr/>
          </p:nvCxnSpPr>
          <p:spPr>
            <a:xfrm>
              <a:off x="16373563" y="7505038"/>
              <a:ext cx="368700" cy="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74" name="Google Shape;1774;p94"/>
          <p:cNvSpPr/>
          <p:nvPr/>
        </p:nvSpPr>
        <p:spPr>
          <a:xfrm rot="-5400000">
            <a:off x="1931975" y="2514738"/>
            <a:ext cx="223200" cy="861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775" name="Google Shape;1775;p94"/>
          <p:cNvCxnSpPr>
            <a:stCxn id="1758" idx="3"/>
            <a:endCxn id="1764" idx="1"/>
          </p:cNvCxnSpPr>
          <p:nvPr/>
        </p:nvCxnSpPr>
        <p:spPr>
          <a:xfrm>
            <a:off x="13432888" y="7505050"/>
            <a:ext cx="14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76" name="Google Shape;1776;p94"/>
          <p:cNvGrpSpPr/>
          <p:nvPr/>
        </p:nvGrpSpPr>
        <p:grpSpPr>
          <a:xfrm>
            <a:off x="187100" y="1522888"/>
            <a:ext cx="4156700" cy="1321283"/>
            <a:chOff x="187100" y="1522888"/>
            <a:chExt cx="4156700" cy="1321283"/>
          </a:xfrm>
        </p:grpSpPr>
        <p:grpSp>
          <p:nvGrpSpPr>
            <p:cNvPr id="1777" name="Google Shape;1777;p94"/>
            <p:cNvGrpSpPr/>
            <p:nvPr/>
          </p:nvGrpSpPr>
          <p:grpSpPr>
            <a:xfrm>
              <a:off x="187100" y="1522888"/>
              <a:ext cx="4156700" cy="1321283"/>
              <a:chOff x="174600" y="1638875"/>
              <a:chExt cx="4156700" cy="1321283"/>
            </a:xfrm>
          </p:grpSpPr>
          <p:sp>
            <p:nvSpPr>
              <p:cNvPr id="1778" name="Google Shape;1778;p94"/>
              <p:cNvSpPr/>
              <p:nvPr/>
            </p:nvSpPr>
            <p:spPr>
              <a:xfrm flipH="1">
                <a:off x="397710" y="1819721"/>
                <a:ext cx="66000" cy="214800"/>
              </a:xfrm>
              <a:prstGeom prst="rect">
                <a:avLst/>
              </a:prstGeom>
              <a:solidFill>
                <a:srgbClr val="4A86E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779" name="Google Shape;1779;p94"/>
              <p:cNvSpPr txBox="1"/>
              <p:nvPr/>
            </p:nvSpPr>
            <p:spPr>
              <a:xfrm>
                <a:off x="525238" y="1665527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Residual block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780" name="Google Shape;1780;p94"/>
              <p:cNvSpPr txBox="1"/>
              <p:nvPr/>
            </p:nvSpPr>
            <p:spPr>
              <a:xfrm>
                <a:off x="525260" y="2049493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Convolution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781" name="Google Shape;1781;p94"/>
              <p:cNvSpPr/>
              <p:nvPr/>
            </p:nvSpPr>
            <p:spPr>
              <a:xfrm flipH="1">
                <a:off x="397714" y="2203712"/>
                <a:ext cx="66000" cy="214800"/>
              </a:xfrm>
              <a:prstGeom prst="rect">
                <a:avLst/>
              </a:prstGeom>
              <a:solidFill>
                <a:srgbClr val="B75442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782" name="Google Shape;1782;p94"/>
              <p:cNvSpPr/>
              <p:nvPr/>
            </p:nvSpPr>
            <p:spPr>
              <a:xfrm rot="-5400000">
                <a:off x="1914074" y="1759420"/>
                <a:ext cx="255550" cy="335425"/>
              </a:xfrm>
              <a:prstGeom prst="flowChartCollate">
                <a:avLst/>
              </a:prstGeom>
              <a:solidFill>
                <a:srgbClr val="C9DAF8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94"/>
              <p:cNvSpPr txBox="1"/>
              <p:nvPr/>
            </p:nvSpPr>
            <p:spPr>
              <a:xfrm>
                <a:off x="2196537" y="1638875"/>
                <a:ext cx="1002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Hourglass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784" name="Google Shape;1784;p94"/>
              <p:cNvSpPr/>
              <p:nvPr/>
            </p:nvSpPr>
            <p:spPr>
              <a:xfrm flipH="1">
                <a:off x="397717" y="2587700"/>
                <a:ext cx="66000" cy="2148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785" name="Google Shape;1785;p94"/>
              <p:cNvSpPr txBox="1"/>
              <p:nvPr/>
            </p:nvSpPr>
            <p:spPr>
              <a:xfrm>
                <a:off x="554056" y="2436958"/>
                <a:ext cx="1270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Max pooling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786" name="Google Shape;1786;p94"/>
              <p:cNvSpPr/>
              <p:nvPr/>
            </p:nvSpPr>
            <p:spPr>
              <a:xfrm rot="-5400000">
                <a:off x="1919475" y="2268025"/>
                <a:ext cx="223200" cy="86100"/>
              </a:xfrm>
              <a:prstGeom prst="rect">
                <a:avLst/>
              </a:prstGeom>
              <a:solidFill>
                <a:srgbClr val="9E9E9E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787" name="Google Shape;1787;p94"/>
              <p:cNvSpPr txBox="1"/>
              <p:nvPr/>
            </p:nvSpPr>
            <p:spPr>
              <a:xfrm>
                <a:off x="2208500" y="2049488"/>
                <a:ext cx="2122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Batch nor + RELU + Dropout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788" name="Google Shape;1788;p94"/>
              <p:cNvSpPr/>
              <p:nvPr/>
            </p:nvSpPr>
            <p:spPr>
              <a:xfrm>
                <a:off x="174600" y="1692388"/>
                <a:ext cx="3822000" cy="1204500"/>
              </a:xfrm>
              <a:prstGeom prst="rect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89" name="Google Shape;1789;p94"/>
            <p:cNvSpPr txBox="1"/>
            <p:nvPr/>
          </p:nvSpPr>
          <p:spPr>
            <a:xfrm>
              <a:off x="2285831" y="2296196"/>
              <a:ext cx="127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latin typeface="Didact Gothic"/>
                  <a:ea typeface="Didact Gothic"/>
                  <a:cs typeface="Didact Gothic"/>
                  <a:sym typeface="Didact Gothic"/>
                </a:rPr>
                <a:t>Sigmoid</a:t>
              </a:r>
              <a:endParaRPr b="1" sz="10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cxnSp>
        <p:nvCxnSpPr>
          <p:cNvPr id="1790" name="Google Shape;1790;p94"/>
          <p:cNvCxnSpPr>
            <a:stCxn id="1674" idx="2"/>
            <a:endCxn id="1791" idx="0"/>
          </p:cNvCxnSpPr>
          <p:nvPr/>
        </p:nvCxnSpPr>
        <p:spPr>
          <a:xfrm flipH="1" rot="-5400000">
            <a:off x="3875827" y="5068396"/>
            <a:ext cx="1879800" cy="1073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94"/>
          <p:cNvCxnSpPr>
            <a:stCxn id="1793" idx="2"/>
            <a:endCxn id="1794" idx="1"/>
          </p:cNvCxnSpPr>
          <p:nvPr/>
        </p:nvCxnSpPr>
        <p:spPr>
          <a:xfrm>
            <a:off x="6073861" y="7595950"/>
            <a:ext cx="3093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793" name="Google Shape;1793;p94"/>
          <p:cNvSpPr/>
          <p:nvPr/>
        </p:nvSpPr>
        <p:spPr>
          <a:xfrm rot="-5400000">
            <a:off x="5694665" y="7443304"/>
            <a:ext cx="453100" cy="305292"/>
          </a:xfrm>
          <a:prstGeom prst="flowChartManualOperation">
            <a:avLst/>
          </a:prstGeom>
          <a:solidFill>
            <a:srgbClr val="B75442"/>
          </a:solidFill>
          <a:ln cap="flat" cmpd="sng" w="952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1795" name="Google Shape;1795;p94"/>
          <p:cNvSpPr txBox="1"/>
          <p:nvPr/>
        </p:nvSpPr>
        <p:spPr>
          <a:xfrm>
            <a:off x="3373650" y="7166650"/>
            <a:ext cx="219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(32 x 32)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796" name="Google Shape;1796;p94"/>
          <p:cNvCxnSpPr>
            <a:endCxn id="1791" idx="0"/>
          </p:cNvCxnSpPr>
          <p:nvPr/>
        </p:nvCxnSpPr>
        <p:spPr>
          <a:xfrm rot="5400000">
            <a:off x="4979100" y="5047700"/>
            <a:ext cx="1870200" cy="112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797" name="Google Shape;1797;p94"/>
          <p:cNvCxnSpPr>
            <a:endCxn id="1791" idx="0"/>
          </p:cNvCxnSpPr>
          <p:nvPr/>
        </p:nvCxnSpPr>
        <p:spPr>
          <a:xfrm rot="5400000">
            <a:off x="4907100" y="5119700"/>
            <a:ext cx="1870200" cy="980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8" name="Google Shape;1798;p94"/>
          <p:cNvCxnSpPr/>
          <p:nvPr/>
        </p:nvCxnSpPr>
        <p:spPr>
          <a:xfrm>
            <a:off x="5459250" y="7595950"/>
            <a:ext cx="3096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799" name="Google Shape;1799;p94"/>
          <p:cNvSpPr/>
          <p:nvPr/>
        </p:nvSpPr>
        <p:spPr>
          <a:xfrm>
            <a:off x="5264538" y="7386538"/>
            <a:ext cx="194700" cy="4188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0" name="Google Shape;1800;p94"/>
          <p:cNvGrpSpPr/>
          <p:nvPr/>
        </p:nvGrpSpPr>
        <p:grpSpPr>
          <a:xfrm>
            <a:off x="6703036" y="6970150"/>
            <a:ext cx="4943805" cy="1534800"/>
            <a:chOff x="13503050" y="6893950"/>
            <a:chExt cx="4924599" cy="1534800"/>
          </a:xfrm>
        </p:grpSpPr>
        <p:sp>
          <p:nvSpPr>
            <p:cNvPr id="1801" name="Google Shape;1801;p94"/>
            <p:cNvSpPr/>
            <p:nvPr/>
          </p:nvSpPr>
          <p:spPr>
            <a:xfrm>
              <a:off x="13503050" y="6893950"/>
              <a:ext cx="3027600" cy="125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94"/>
            <p:cNvSpPr/>
            <p:nvPr/>
          </p:nvSpPr>
          <p:spPr>
            <a:xfrm>
              <a:off x="16742244" y="7439655"/>
              <a:ext cx="125400" cy="131400"/>
            </a:xfrm>
            <a:prstGeom prst="rect">
              <a:avLst/>
            </a:prstGeom>
            <a:solidFill>
              <a:srgbClr val="B4A7D6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94"/>
            <p:cNvSpPr txBox="1"/>
            <p:nvPr/>
          </p:nvSpPr>
          <p:spPr>
            <a:xfrm>
              <a:off x="16453049" y="7505350"/>
              <a:ext cx="1974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Loss prediction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(1)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804" name="Google Shape;1804;p94"/>
            <p:cNvSpPr/>
            <p:nvPr/>
          </p:nvSpPr>
          <p:spPr>
            <a:xfrm>
              <a:off x="1357951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05" name="Google Shape;1805;p94"/>
            <p:cNvSpPr/>
            <p:nvPr/>
          </p:nvSpPr>
          <p:spPr>
            <a:xfrm rot="-5400000">
              <a:off x="143881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1806" name="Google Shape;1806;p94"/>
            <p:cNvSpPr/>
            <p:nvPr/>
          </p:nvSpPr>
          <p:spPr>
            <a:xfrm>
              <a:off x="1486616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07" name="Google Shape;1807;p94"/>
            <p:cNvSpPr/>
            <p:nvPr/>
          </p:nvSpPr>
          <p:spPr>
            <a:xfrm rot="-5400000">
              <a:off x="16025563" y="7397638"/>
              <a:ext cx="481200" cy="2148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808" name="Google Shape;1808;p94"/>
            <p:cNvCxnSpPr>
              <a:stCxn id="1804" idx="3"/>
              <a:endCxn id="1805" idx="0"/>
            </p:cNvCxnSpPr>
            <p:nvPr/>
          </p:nvCxnSpPr>
          <p:spPr>
            <a:xfrm>
              <a:off x="14391313" y="7505050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09" name="Google Shape;1809;p94"/>
            <p:cNvCxnSpPr>
              <a:stCxn id="1805" idx="2"/>
              <a:endCxn id="1806" idx="1"/>
            </p:cNvCxnSpPr>
            <p:nvPr/>
          </p:nvCxnSpPr>
          <p:spPr>
            <a:xfrm>
              <a:off x="147361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10" name="Google Shape;1810;p94"/>
            <p:cNvSpPr/>
            <p:nvPr/>
          </p:nvSpPr>
          <p:spPr>
            <a:xfrm rot="-5400000">
              <a:off x="156709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811" name="Google Shape;1811;p94"/>
            <p:cNvCxnSpPr>
              <a:endCxn id="1810" idx="0"/>
            </p:cNvCxnSpPr>
            <p:nvPr/>
          </p:nvCxnSpPr>
          <p:spPr>
            <a:xfrm>
              <a:off x="156742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12" name="Google Shape;1812;p94"/>
            <p:cNvCxnSpPr>
              <a:stCxn id="1810" idx="2"/>
              <a:endCxn id="1807" idx="0"/>
            </p:cNvCxnSpPr>
            <p:nvPr/>
          </p:nvCxnSpPr>
          <p:spPr>
            <a:xfrm>
              <a:off x="16018950" y="7505063"/>
              <a:ext cx="139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13" name="Google Shape;1813;p94"/>
            <p:cNvCxnSpPr>
              <a:stCxn id="1807" idx="2"/>
              <a:endCxn id="1802" idx="1"/>
            </p:cNvCxnSpPr>
            <p:nvPr/>
          </p:nvCxnSpPr>
          <p:spPr>
            <a:xfrm>
              <a:off x="16373563" y="7505038"/>
              <a:ext cx="368700" cy="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814" name="Google Shape;1814;p94"/>
          <p:cNvCxnSpPr>
            <a:stCxn id="1675" idx="2"/>
            <a:endCxn id="1791" idx="0"/>
          </p:cNvCxnSpPr>
          <p:nvPr/>
        </p:nvCxnSpPr>
        <p:spPr>
          <a:xfrm flipH="1" rot="-5400000">
            <a:off x="3947682" y="5140396"/>
            <a:ext cx="1879800" cy="929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5" name="Google Shape;1815;p94"/>
          <p:cNvCxnSpPr>
            <a:stCxn id="1791" idx="4"/>
            <a:endCxn id="1799" idx="0"/>
          </p:cNvCxnSpPr>
          <p:nvPr/>
        </p:nvCxnSpPr>
        <p:spPr>
          <a:xfrm>
            <a:off x="5352288" y="6785338"/>
            <a:ext cx="9600" cy="6012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816" name="Google Shape;1816;p94"/>
          <p:cNvCxnSpPr>
            <a:stCxn id="1817" idx="3"/>
            <a:endCxn id="1804" idx="1"/>
          </p:cNvCxnSpPr>
          <p:nvPr/>
        </p:nvCxnSpPr>
        <p:spPr>
          <a:xfrm flipH="1" rot="10800000">
            <a:off x="6577875" y="7581395"/>
            <a:ext cx="2019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7" name="Google Shape;1817;p94"/>
          <p:cNvSpPr/>
          <p:nvPr/>
        </p:nvSpPr>
        <p:spPr>
          <a:xfrm>
            <a:off x="6383175" y="7455395"/>
            <a:ext cx="194700" cy="2664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94"/>
          <p:cNvSpPr txBox="1"/>
          <p:nvPr/>
        </p:nvSpPr>
        <p:spPr>
          <a:xfrm>
            <a:off x="4319188" y="7940588"/>
            <a:ext cx="219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(256)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819" name="Google Shape;1819;p94"/>
          <p:cNvCxnSpPr>
            <a:stCxn id="1817" idx="2"/>
            <a:endCxn id="1820" idx="2"/>
          </p:cNvCxnSpPr>
          <p:nvPr/>
        </p:nvCxnSpPr>
        <p:spPr>
          <a:xfrm flipH="1" rot="-5400000">
            <a:off x="7594875" y="6607445"/>
            <a:ext cx="973800" cy="3202500"/>
          </a:xfrm>
          <a:prstGeom prst="bentConnector2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821" name="Google Shape;1821;p94"/>
          <p:cNvCxnSpPr>
            <a:stCxn id="1758" idx="2"/>
            <a:endCxn id="1820" idx="6"/>
          </p:cNvCxnSpPr>
          <p:nvPr/>
        </p:nvCxnSpPr>
        <p:spPr>
          <a:xfrm rot="5400000">
            <a:off x="11075938" y="6550300"/>
            <a:ext cx="981000" cy="3309300"/>
          </a:xfrm>
          <a:prstGeom prst="bentConnector2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820" name="Google Shape;1820;p94"/>
          <p:cNvSpPr/>
          <p:nvPr/>
        </p:nvSpPr>
        <p:spPr>
          <a:xfrm>
            <a:off x="9683167" y="8578477"/>
            <a:ext cx="228600" cy="2340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94"/>
          <p:cNvSpPr/>
          <p:nvPr/>
        </p:nvSpPr>
        <p:spPr>
          <a:xfrm>
            <a:off x="3147725" y="1702125"/>
            <a:ext cx="235800" cy="2406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23" name="Google Shape;1823;p94"/>
          <p:cNvSpPr txBox="1"/>
          <p:nvPr/>
        </p:nvSpPr>
        <p:spPr>
          <a:xfrm>
            <a:off x="3275877" y="1560813"/>
            <a:ext cx="85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concat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24" name="Google Shape;1824;p94"/>
          <p:cNvSpPr txBox="1"/>
          <p:nvPr/>
        </p:nvSpPr>
        <p:spPr>
          <a:xfrm>
            <a:off x="6888658" y="9251925"/>
            <a:ext cx="312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(2D+3D)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(2304)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825" name="Google Shape;1825;p94"/>
          <p:cNvCxnSpPr>
            <a:stCxn id="1820" idx="4"/>
            <a:endCxn id="1826" idx="0"/>
          </p:cNvCxnSpPr>
          <p:nvPr/>
        </p:nvCxnSpPr>
        <p:spPr>
          <a:xfrm>
            <a:off x="9797467" y="8812477"/>
            <a:ext cx="0" cy="3858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826" name="Google Shape;1826;p94"/>
          <p:cNvSpPr/>
          <p:nvPr/>
        </p:nvSpPr>
        <p:spPr>
          <a:xfrm>
            <a:off x="9495075" y="9198150"/>
            <a:ext cx="604800" cy="453000"/>
          </a:xfrm>
          <a:prstGeom prst="roundRect">
            <a:avLst>
              <a:gd fmla="val 25839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7" name="Google Shape;1827;p94"/>
          <p:cNvGrpSpPr/>
          <p:nvPr/>
        </p:nvGrpSpPr>
        <p:grpSpPr>
          <a:xfrm>
            <a:off x="10360636" y="8798950"/>
            <a:ext cx="5020005" cy="1458600"/>
            <a:chOff x="13503050" y="6893950"/>
            <a:chExt cx="5000503" cy="1458600"/>
          </a:xfrm>
        </p:grpSpPr>
        <p:sp>
          <p:nvSpPr>
            <p:cNvPr id="1828" name="Google Shape;1828;p94"/>
            <p:cNvSpPr/>
            <p:nvPr/>
          </p:nvSpPr>
          <p:spPr>
            <a:xfrm>
              <a:off x="13503050" y="6893950"/>
              <a:ext cx="3027600" cy="125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94"/>
            <p:cNvSpPr/>
            <p:nvPr/>
          </p:nvSpPr>
          <p:spPr>
            <a:xfrm>
              <a:off x="16742244" y="7439655"/>
              <a:ext cx="125400" cy="131400"/>
            </a:xfrm>
            <a:prstGeom prst="rect">
              <a:avLst/>
            </a:prstGeom>
            <a:solidFill>
              <a:srgbClr val="B4A7D6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94"/>
            <p:cNvSpPr txBox="1"/>
            <p:nvPr/>
          </p:nvSpPr>
          <p:spPr>
            <a:xfrm>
              <a:off x="16528953" y="7429150"/>
              <a:ext cx="1974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Loss prediction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(1)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831" name="Google Shape;1831;p94"/>
            <p:cNvSpPr/>
            <p:nvPr/>
          </p:nvSpPr>
          <p:spPr>
            <a:xfrm>
              <a:off x="1357951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32" name="Google Shape;1832;p94"/>
            <p:cNvSpPr/>
            <p:nvPr/>
          </p:nvSpPr>
          <p:spPr>
            <a:xfrm rot="-5400000">
              <a:off x="143881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1833" name="Google Shape;1833;p94"/>
            <p:cNvSpPr/>
            <p:nvPr/>
          </p:nvSpPr>
          <p:spPr>
            <a:xfrm>
              <a:off x="1486616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34" name="Google Shape;1834;p94"/>
            <p:cNvSpPr/>
            <p:nvPr/>
          </p:nvSpPr>
          <p:spPr>
            <a:xfrm rot="-5400000">
              <a:off x="16025563" y="7397638"/>
              <a:ext cx="481200" cy="2148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835" name="Google Shape;1835;p94"/>
            <p:cNvCxnSpPr>
              <a:stCxn id="1831" idx="3"/>
              <a:endCxn id="1832" idx="0"/>
            </p:cNvCxnSpPr>
            <p:nvPr/>
          </p:nvCxnSpPr>
          <p:spPr>
            <a:xfrm>
              <a:off x="14391313" y="7505050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6" name="Google Shape;1836;p94"/>
            <p:cNvCxnSpPr>
              <a:stCxn id="1832" idx="2"/>
              <a:endCxn id="1833" idx="1"/>
            </p:cNvCxnSpPr>
            <p:nvPr/>
          </p:nvCxnSpPr>
          <p:spPr>
            <a:xfrm>
              <a:off x="147361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37" name="Google Shape;1837;p94"/>
            <p:cNvSpPr/>
            <p:nvPr/>
          </p:nvSpPr>
          <p:spPr>
            <a:xfrm rot="-5400000">
              <a:off x="156709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838" name="Google Shape;1838;p94"/>
            <p:cNvCxnSpPr>
              <a:endCxn id="1837" idx="0"/>
            </p:cNvCxnSpPr>
            <p:nvPr/>
          </p:nvCxnSpPr>
          <p:spPr>
            <a:xfrm>
              <a:off x="156742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9" name="Google Shape;1839;p94"/>
            <p:cNvCxnSpPr>
              <a:stCxn id="1837" idx="2"/>
              <a:endCxn id="1834" idx="0"/>
            </p:cNvCxnSpPr>
            <p:nvPr/>
          </p:nvCxnSpPr>
          <p:spPr>
            <a:xfrm>
              <a:off x="16018950" y="7505063"/>
              <a:ext cx="139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0" name="Google Shape;1840;p94"/>
            <p:cNvCxnSpPr>
              <a:stCxn id="1834" idx="2"/>
              <a:endCxn id="1829" idx="1"/>
            </p:cNvCxnSpPr>
            <p:nvPr/>
          </p:nvCxnSpPr>
          <p:spPr>
            <a:xfrm>
              <a:off x="16373563" y="7505038"/>
              <a:ext cx="368700" cy="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841" name="Google Shape;1841;p94"/>
          <p:cNvCxnSpPr>
            <a:stCxn id="1826" idx="3"/>
          </p:cNvCxnSpPr>
          <p:nvPr/>
        </p:nvCxnSpPr>
        <p:spPr>
          <a:xfrm>
            <a:off x="10099875" y="9424650"/>
            <a:ext cx="338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2" name="Google Shape;1842;p94"/>
          <p:cNvSpPr/>
          <p:nvPr/>
        </p:nvSpPr>
        <p:spPr>
          <a:xfrm>
            <a:off x="7673100" y="8508375"/>
            <a:ext cx="8195700" cy="162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/>
        </p:nvSpPr>
        <p:spPr>
          <a:xfrm>
            <a:off x="4061400" y="9208650"/>
            <a:ext cx="356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(2D+</a:t>
            </a:r>
            <a:r>
              <a:rPr b="1" lang="en-US" sz="23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3D)-based input</a:t>
            </a:r>
            <a:endParaRPr b="1" sz="23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44" name="Google Shape;1844;p94"/>
          <p:cNvPicPr preferRelativeResize="0"/>
          <p:nvPr/>
        </p:nvPicPr>
        <p:blipFill rotWithShape="1">
          <a:blip r:embed="rId7">
            <a:alphaModFix/>
          </a:blip>
          <a:srcRect b="51535" l="9311" r="60515" t="31368"/>
          <a:stretch/>
        </p:blipFill>
        <p:spPr>
          <a:xfrm>
            <a:off x="16584238" y="5620425"/>
            <a:ext cx="616575" cy="3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5" name="Google Shape;1845;p94"/>
          <p:cNvCxnSpPr>
            <a:endCxn id="1844" idx="1"/>
          </p:cNvCxnSpPr>
          <p:nvPr/>
        </p:nvCxnSpPr>
        <p:spPr>
          <a:xfrm>
            <a:off x="16166638" y="5546325"/>
            <a:ext cx="417600" cy="251100"/>
          </a:xfrm>
          <a:prstGeom prst="bentConnector3">
            <a:avLst>
              <a:gd fmla="val 494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846" name="Google Shape;1846;p94"/>
          <p:cNvCxnSpPr>
            <a:endCxn id="1844" idx="3"/>
          </p:cNvCxnSpPr>
          <p:nvPr/>
        </p:nvCxnSpPr>
        <p:spPr>
          <a:xfrm flipH="1">
            <a:off x="17200813" y="5565525"/>
            <a:ext cx="488400" cy="231900"/>
          </a:xfrm>
          <a:prstGeom prst="bentConnector3">
            <a:avLst>
              <a:gd fmla="val -714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847" name="Google Shape;1847;p94"/>
          <p:cNvCxnSpPr/>
          <p:nvPr/>
        </p:nvCxnSpPr>
        <p:spPr>
          <a:xfrm>
            <a:off x="8265650" y="2364000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1848" name="Google Shape;1848;p94"/>
          <p:cNvPicPr preferRelativeResize="0"/>
          <p:nvPr/>
        </p:nvPicPr>
        <p:blipFill rotWithShape="1">
          <a:blip r:embed="rId7">
            <a:alphaModFix/>
          </a:blip>
          <a:srcRect b="75573" l="37809" r="29099" t="9242"/>
          <a:stretch/>
        </p:blipFill>
        <p:spPr>
          <a:xfrm>
            <a:off x="7870675" y="2751598"/>
            <a:ext cx="676200" cy="3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9" name="Google Shape;1849;p94"/>
          <p:cNvCxnSpPr/>
          <p:nvPr/>
        </p:nvCxnSpPr>
        <p:spPr>
          <a:xfrm rot="10800000">
            <a:off x="8265650" y="3177625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grpSp>
        <p:nvGrpSpPr>
          <p:cNvPr id="1850" name="Google Shape;1850;p94"/>
          <p:cNvGrpSpPr/>
          <p:nvPr/>
        </p:nvGrpSpPr>
        <p:grpSpPr>
          <a:xfrm>
            <a:off x="5205700" y="6433250"/>
            <a:ext cx="417600" cy="446400"/>
            <a:chOff x="5205700" y="6433250"/>
            <a:chExt cx="417600" cy="446400"/>
          </a:xfrm>
        </p:grpSpPr>
        <p:sp>
          <p:nvSpPr>
            <p:cNvPr id="1851" name="Google Shape;1851;p94"/>
            <p:cNvSpPr/>
            <p:nvPr/>
          </p:nvSpPr>
          <p:spPr>
            <a:xfrm>
              <a:off x="5239050" y="6544850"/>
              <a:ext cx="235800" cy="223200"/>
            </a:xfrm>
            <a:prstGeom prst="ellipse">
              <a:avLst/>
            </a:prstGeom>
            <a:noFill/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94"/>
            <p:cNvSpPr txBox="1"/>
            <p:nvPr/>
          </p:nvSpPr>
          <p:spPr>
            <a:xfrm>
              <a:off x="5205700" y="6433250"/>
              <a:ext cx="417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latin typeface="Didact Gothic"/>
                  <a:ea typeface="Didact Gothic"/>
                  <a:cs typeface="Didact Gothic"/>
                  <a:sym typeface="Didact Gothic"/>
                </a:rPr>
                <a:t>+</a:t>
              </a:r>
              <a:endParaRPr b="1" sz="17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95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95"/>
          <p:cNvSpPr txBox="1"/>
          <p:nvPr/>
        </p:nvSpPr>
        <p:spPr>
          <a:xfrm>
            <a:off x="11045568" y="2645892"/>
            <a:ext cx="343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3D Regression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859" name="Google Shape;1859;p95"/>
          <p:cNvSpPr txBox="1"/>
          <p:nvPr/>
        </p:nvSpPr>
        <p:spPr>
          <a:xfrm>
            <a:off x="3041080" y="2716379"/>
            <a:ext cx="30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rimson Text"/>
                <a:ea typeface="Crimson Text"/>
                <a:cs typeface="Crimson Text"/>
                <a:sym typeface="Crimson Text"/>
              </a:rPr>
              <a:t>2D Hourglass model</a:t>
            </a:r>
            <a:endParaRPr b="1"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860" name="Google Shape;1860;p95"/>
          <p:cNvSpPr/>
          <p:nvPr/>
        </p:nvSpPr>
        <p:spPr>
          <a:xfrm flipH="1">
            <a:off x="1649287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95"/>
          <p:cNvSpPr/>
          <p:nvPr/>
        </p:nvSpPr>
        <p:spPr>
          <a:xfrm flipH="1">
            <a:off x="1853093" y="3818821"/>
            <a:ext cx="102000" cy="952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62" name="Google Shape;1862;p95"/>
          <p:cNvSpPr/>
          <p:nvPr/>
        </p:nvSpPr>
        <p:spPr>
          <a:xfrm flipH="1">
            <a:off x="2056900" y="3818821"/>
            <a:ext cx="102000" cy="952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/>
          <p:nvPr/>
        </p:nvSpPr>
        <p:spPr>
          <a:xfrm>
            <a:off x="2391587" y="3580200"/>
            <a:ext cx="4326600" cy="1522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64" name="Google Shape;1864;p95"/>
          <p:cNvSpPr/>
          <p:nvPr/>
        </p:nvSpPr>
        <p:spPr>
          <a:xfrm rot="-5400000">
            <a:off x="2895437" y="3794330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/>
          <p:nvPr/>
        </p:nvSpPr>
        <p:spPr>
          <a:xfrm flipH="1">
            <a:off x="2227844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66" name="Google Shape;1866;p95"/>
          <p:cNvSpPr/>
          <p:nvPr/>
        </p:nvSpPr>
        <p:spPr>
          <a:xfrm flipH="1">
            <a:off x="2502710" y="3925313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7" name="Google Shape;1867;p95"/>
          <p:cNvPicPr preferRelativeResize="0"/>
          <p:nvPr/>
        </p:nvPicPr>
        <p:blipFill rotWithShape="1">
          <a:blip r:embed="rId3">
            <a:alphaModFix/>
          </a:blip>
          <a:srcRect b="5473" l="19841" r="60760" t="0"/>
          <a:stretch/>
        </p:blipFill>
        <p:spPr>
          <a:xfrm>
            <a:off x="464731" y="3808077"/>
            <a:ext cx="1002033" cy="9725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95"/>
          <p:cNvSpPr/>
          <p:nvPr/>
        </p:nvSpPr>
        <p:spPr>
          <a:xfrm flipH="1">
            <a:off x="3926408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69" name="Google Shape;1869;p95"/>
          <p:cNvSpPr/>
          <p:nvPr/>
        </p:nvSpPr>
        <p:spPr>
          <a:xfrm flipH="1">
            <a:off x="4070263" y="3925246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70" name="Google Shape;1870;p95"/>
          <p:cNvSpPr/>
          <p:nvPr/>
        </p:nvSpPr>
        <p:spPr>
          <a:xfrm flipH="1">
            <a:off x="4228177" y="3925246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71" name="Google Shape;1871;p95"/>
          <p:cNvSpPr/>
          <p:nvPr/>
        </p:nvSpPr>
        <p:spPr>
          <a:xfrm flipH="1">
            <a:off x="4372032" y="3925246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72" name="Google Shape;1872;p95"/>
          <p:cNvSpPr txBox="1"/>
          <p:nvPr/>
        </p:nvSpPr>
        <p:spPr>
          <a:xfrm>
            <a:off x="-585800" y="4901638"/>
            <a:ext cx="329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Image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(256 x 256)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73" name="Google Shape;1873;p95"/>
          <p:cNvSpPr/>
          <p:nvPr/>
        </p:nvSpPr>
        <p:spPr>
          <a:xfrm rot="-5400000">
            <a:off x="4948612" y="3804075"/>
            <a:ext cx="740364" cy="1002048"/>
          </a:xfrm>
          <a:prstGeom prst="flowChartCollat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95"/>
          <p:cNvSpPr/>
          <p:nvPr/>
        </p:nvSpPr>
        <p:spPr>
          <a:xfrm flipH="1">
            <a:off x="5973708" y="393919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75" name="Google Shape;1875;p95"/>
          <p:cNvSpPr/>
          <p:nvPr/>
        </p:nvSpPr>
        <p:spPr>
          <a:xfrm flipH="1">
            <a:off x="6123438" y="3934991"/>
            <a:ext cx="102000" cy="7398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76" name="Google Shape;1876;p95"/>
          <p:cNvSpPr/>
          <p:nvPr/>
        </p:nvSpPr>
        <p:spPr>
          <a:xfrm flipH="1">
            <a:off x="6281352" y="393499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77" name="Google Shape;1877;p95"/>
          <p:cNvSpPr/>
          <p:nvPr/>
        </p:nvSpPr>
        <p:spPr>
          <a:xfrm flipH="1">
            <a:off x="6425207" y="3934991"/>
            <a:ext cx="102000" cy="739800"/>
          </a:xfrm>
          <a:prstGeom prst="rect">
            <a:avLst/>
          </a:prstGeom>
          <a:solidFill>
            <a:srgbClr val="B75442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878" name="Google Shape;1878;p95"/>
          <p:cNvCxnSpPr>
            <a:stCxn id="1866" idx="2"/>
            <a:endCxn id="1873" idx="0"/>
          </p:cNvCxnSpPr>
          <p:nvPr/>
        </p:nvCxnSpPr>
        <p:spPr>
          <a:xfrm rot="-5400000">
            <a:off x="3505760" y="3353063"/>
            <a:ext cx="360000" cy="2264100"/>
          </a:xfrm>
          <a:prstGeom prst="bentConnector4">
            <a:avLst>
              <a:gd fmla="val -65599" name="adj1"/>
              <a:gd fmla="val 94271" name="adj2"/>
            </a:avLst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79" name="Google Shape;1879;p95"/>
          <p:cNvSpPr txBox="1"/>
          <p:nvPr/>
        </p:nvSpPr>
        <p:spPr>
          <a:xfrm>
            <a:off x="6477378" y="4910983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predicted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80" name="Google Shape;1880;p95"/>
          <p:cNvSpPr/>
          <p:nvPr/>
        </p:nvSpPr>
        <p:spPr>
          <a:xfrm>
            <a:off x="10584300" y="3582050"/>
            <a:ext cx="4112100" cy="1522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95"/>
          <p:cNvSpPr txBox="1"/>
          <p:nvPr>
            <p:ph idx="12" type="sldNum"/>
          </p:nvPr>
        </p:nvSpPr>
        <p:spPr>
          <a:xfrm>
            <a:off x="16620663" y="9507375"/>
            <a:ext cx="1753200" cy="631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2" name="Google Shape;1882;p95"/>
          <p:cNvSpPr/>
          <p:nvPr/>
        </p:nvSpPr>
        <p:spPr>
          <a:xfrm>
            <a:off x="13112167" y="6597277"/>
            <a:ext cx="228600" cy="2340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3" name="Google Shape;1883;p95"/>
          <p:cNvCxnSpPr>
            <a:stCxn id="1884" idx="2"/>
            <a:endCxn id="1882" idx="0"/>
          </p:cNvCxnSpPr>
          <p:nvPr/>
        </p:nvCxnSpPr>
        <p:spPr>
          <a:xfrm flipH="1" rot="-5400000">
            <a:off x="12712225" y="6083025"/>
            <a:ext cx="563700" cy="4650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885" name="Google Shape;1885;p95"/>
          <p:cNvCxnSpPr>
            <a:stCxn id="1886" idx="2"/>
            <a:endCxn id="1882" idx="0"/>
          </p:cNvCxnSpPr>
          <p:nvPr/>
        </p:nvCxnSpPr>
        <p:spPr>
          <a:xfrm rot="5400000">
            <a:off x="13205225" y="6054975"/>
            <a:ext cx="563700" cy="5211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id="1887" name="Google Shape;1887;p95"/>
          <p:cNvPicPr preferRelativeResize="0"/>
          <p:nvPr/>
        </p:nvPicPr>
        <p:blipFill rotWithShape="1">
          <a:blip r:embed="rId4">
            <a:alphaModFix/>
          </a:blip>
          <a:srcRect b="0" l="6552" r="24619" t="0"/>
          <a:stretch/>
        </p:blipFill>
        <p:spPr>
          <a:xfrm>
            <a:off x="7575332" y="3504490"/>
            <a:ext cx="1157512" cy="1620122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95"/>
          <p:cNvSpPr/>
          <p:nvPr/>
        </p:nvSpPr>
        <p:spPr>
          <a:xfrm>
            <a:off x="10998525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9" name="Google Shape;1889;p95"/>
          <p:cNvSpPr/>
          <p:nvPr/>
        </p:nvSpPr>
        <p:spPr>
          <a:xfrm rot="-5400000">
            <a:off x="11995888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90" name="Google Shape;1890;p95"/>
          <p:cNvSpPr txBox="1"/>
          <p:nvPr/>
        </p:nvSpPr>
        <p:spPr>
          <a:xfrm>
            <a:off x="17061547" y="4647614"/>
            <a:ext cx="81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891" name="Google Shape;1891;p95"/>
          <p:cNvCxnSpPr>
            <a:stCxn id="1892" idx="2"/>
            <a:endCxn id="1886" idx="0"/>
          </p:cNvCxnSpPr>
          <p:nvPr/>
        </p:nvCxnSpPr>
        <p:spPr>
          <a:xfrm flipH="1">
            <a:off x="13747563" y="4357088"/>
            <a:ext cx="174600" cy="1257900"/>
          </a:xfrm>
          <a:prstGeom prst="bentConnector4">
            <a:avLst>
              <a:gd fmla="val -89225" name="adj1"/>
              <a:gd fmla="val 50782" name="adj2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893" name="Google Shape;1893;p95"/>
          <p:cNvSpPr txBox="1"/>
          <p:nvPr/>
        </p:nvSpPr>
        <p:spPr>
          <a:xfrm>
            <a:off x="8550709" y="4956841"/>
            <a:ext cx="302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Prediction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(17 x 2)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94" name="Google Shape;1894;p95"/>
          <p:cNvSpPr txBox="1"/>
          <p:nvPr/>
        </p:nvSpPr>
        <p:spPr>
          <a:xfrm>
            <a:off x="14924943" y="4642150"/>
            <a:ext cx="183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Prediction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95" name="Google Shape;1895;p95"/>
          <p:cNvSpPr txBox="1"/>
          <p:nvPr/>
        </p:nvSpPr>
        <p:spPr>
          <a:xfrm>
            <a:off x="16466350" y="4642150"/>
            <a:ext cx="212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3D ground-truth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(17 x 3)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96" name="Google Shape;1896;p95"/>
          <p:cNvSpPr txBox="1"/>
          <p:nvPr/>
        </p:nvSpPr>
        <p:spPr>
          <a:xfrm>
            <a:off x="11053300" y="7091175"/>
            <a:ext cx="196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3D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(2048)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97" name="Google Shape;1897;p95"/>
          <p:cNvSpPr txBox="1"/>
          <p:nvPr/>
        </p:nvSpPr>
        <p:spPr>
          <a:xfrm>
            <a:off x="318575" y="388800"/>
            <a:ext cx="606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Training stage</a:t>
            </a:r>
            <a:endParaRPr b="1" sz="4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8" name="Google Shape;1898;p95"/>
          <p:cNvSpPr txBox="1"/>
          <p:nvPr/>
        </p:nvSpPr>
        <p:spPr>
          <a:xfrm>
            <a:off x="10488400" y="5383400"/>
            <a:ext cx="212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3D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(1024)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899" name="Google Shape;1899;p95"/>
          <p:cNvCxnSpPr>
            <a:stCxn id="1900" idx="1"/>
            <a:endCxn id="1884" idx="0"/>
          </p:cNvCxnSpPr>
          <p:nvPr/>
        </p:nvCxnSpPr>
        <p:spPr>
          <a:xfrm>
            <a:off x="12619738" y="4357100"/>
            <a:ext cx="141900" cy="1257900"/>
          </a:xfrm>
          <a:prstGeom prst="bentConnector4">
            <a:avLst>
              <a:gd fmla="val -100062" name="adj1"/>
              <a:gd fmla="val 50781" name="adj2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901" name="Google Shape;1901;p95"/>
          <p:cNvSpPr txBox="1"/>
          <p:nvPr/>
        </p:nvSpPr>
        <p:spPr>
          <a:xfrm>
            <a:off x="13747380" y="5362600"/>
            <a:ext cx="196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3D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(1024)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902" name="Google Shape;1902;p95"/>
          <p:cNvPicPr preferRelativeResize="0"/>
          <p:nvPr/>
        </p:nvPicPr>
        <p:blipFill rotWithShape="1">
          <a:blip r:embed="rId4">
            <a:alphaModFix/>
          </a:blip>
          <a:srcRect b="0" l="6552" r="24619" t="0"/>
          <a:stretch/>
        </p:blipFill>
        <p:spPr>
          <a:xfrm>
            <a:off x="7673100" y="923404"/>
            <a:ext cx="1088001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95"/>
          <p:cNvSpPr txBox="1"/>
          <p:nvPr/>
        </p:nvSpPr>
        <p:spPr>
          <a:xfrm>
            <a:off x="5973710" y="-25"/>
            <a:ext cx="448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gaussian ground-truth heatmap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(16 x 64 x 64)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04" name="Google Shape;1904;p95"/>
          <p:cNvSpPr/>
          <p:nvPr/>
        </p:nvSpPr>
        <p:spPr>
          <a:xfrm rot="-5401964">
            <a:off x="8631099" y="4172998"/>
            <a:ext cx="1050000" cy="36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Argmax 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05" name="Google Shape;1905;p95"/>
          <p:cNvSpPr/>
          <p:nvPr/>
        </p:nvSpPr>
        <p:spPr>
          <a:xfrm rot="-1476419">
            <a:off x="16853254" y="3436497"/>
            <a:ext cx="78532" cy="13735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95"/>
          <p:cNvSpPr/>
          <p:nvPr/>
        </p:nvSpPr>
        <p:spPr>
          <a:xfrm>
            <a:off x="6950875" y="4213400"/>
            <a:ext cx="330600" cy="19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907" name="Google Shape;1907;p95"/>
          <p:cNvCxnSpPr>
            <a:stCxn id="1871" idx="1"/>
            <a:endCxn id="1906" idx="0"/>
          </p:cNvCxnSpPr>
          <p:nvPr/>
        </p:nvCxnSpPr>
        <p:spPr>
          <a:xfrm flipH="1" rot="10800000">
            <a:off x="4474032" y="4213546"/>
            <a:ext cx="2642100" cy="81600"/>
          </a:xfrm>
          <a:prstGeom prst="bentConnector4">
            <a:avLst>
              <a:gd fmla="val 5149" name="adj1"/>
              <a:gd fmla="val 111978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08" name="Google Shape;1908;p95"/>
          <p:cNvCxnSpPr>
            <a:stCxn id="1877" idx="1"/>
            <a:endCxn id="1906" idx="1"/>
          </p:cNvCxnSpPr>
          <p:nvPr/>
        </p:nvCxnSpPr>
        <p:spPr>
          <a:xfrm>
            <a:off x="6527207" y="4304891"/>
            <a:ext cx="423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09" name="Google Shape;1909;p95"/>
          <p:cNvCxnSpPr>
            <a:stCxn id="1906" idx="3"/>
            <a:endCxn id="1887" idx="1"/>
          </p:cNvCxnSpPr>
          <p:nvPr/>
        </p:nvCxnSpPr>
        <p:spPr>
          <a:xfrm>
            <a:off x="7281475" y="4309100"/>
            <a:ext cx="2940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84" name="Google Shape;1884;p95"/>
          <p:cNvSpPr/>
          <p:nvPr/>
        </p:nvSpPr>
        <p:spPr>
          <a:xfrm>
            <a:off x="12664225" y="5614875"/>
            <a:ext cx="194700" cy="4188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95"/>
          <p:cNvSpPr/>
          <p:nvPr/>
        </p:nvSpPr>
        <p:spPr>
          <a:xfrm rot="-697497">
            <a:off x="16924854" y="3571989"/>
            <a:ext cx="171212" cy="137379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1" name="Google Shape;191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8925" y="273080"/>
            <a:ext cx="4486799" cy="217312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2" name="Google Shape;1912;p95"/>
          <p:cNvSpPr/>
          <p:nvPr/>
        </p:nvSpPr>
        <p:spPr>
          <a:xfrm>
            <a:off x="18749750" y="1062750"/>
            <a:ext cx="4383600" cy="13833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3" name="Google Shape;1913;p95"/>
          <p:cNvGrpSpPr/>
          <p:nvPr/>
        </p:nvGrpSpPr>
        <p:grpSpPr>
          <a:xfrm>
            <a:off x="15449825" y="3855830"/>
            <a:ext cx="858300" cy="913720"/>
            <a:chOff x="17180375" y="2402130"/>
            <a:chExt cx="858300" cy="913720"/>
          </a:xfrm>
        </p:grpSpPr>
        <p:sp>
          <p:nvSpPr>
            <p:cNvPr id="1914" name="Google Shape;1914;p95"/>
            <p:cNvSpPr/>
            <p:nvPr/>
          </p:nvSpPr>
          <p:spPr>
            <a:xfrm rot="-676133">
              <a:off x="17373293" y="2970410"/>
              <a:ext cx="164267" cy="137379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95"/>
            <p:cNvSpPr/>
            <p:nvPr/>
          </p:nvSpPr>
          <p:spPr>
            <a:xfrm>
              <a:off x="17251225" y="3108850"/>
              <a:ext cx="601200" cy="207000"/>
            </a:xfrm>
            <a:prstGeom prst="parallelogram">
              <a:avLst>
                <a:gd fmla="val 95315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95"/>
            <p:cNvSpPr/>
            <p:nvPr/>
          </p:nvSpPr>
          <p:spPr>
            <a:xfrm rot="-138190">
              <a:off x="17628334" y="2944218"/>
              <a:ext cx="164233" cy="200564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95"/>
            <p:cNvSpPr/>
            <p:nvPr/>
          </p:nvSpPr>
          <p:spPr>
            <a:xfrm rot="-952466">
              <a:off x="17308835" y="2954099"/>
              <a:ext cx="199613" cy="18082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95"/>
            <p:cNvSpPr/>
            <p:nvPr/>
          </p:nvSpPr>
          <p:spPr>
            <a:xfrm>
              <a:off x="17180375" y="309392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9" name="Google Shape;1919;p95"/>
            <p:cNvPicPr preferRelativeResize="0"/>
            <p:nvPr/>
          </p:nvPicPr>
          <p:blipFill rotWithShape="1">
            <a:blip r:embed="rId6">
              <a:alphaModFix/>
            </a:blip>
            <a:srcRect b="19551" l="49279" r="42836" t="13166"/>
            <a:stretch/>
          </p:blipFill>
          <p:spPr>
            <a:xfrm rot="-886775">
              <a:off x="17373099" y="2459402"/>
              <a:ext cx="309302" cy="784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0" name="Google Shape;1920;p95"/>
            <p:cNvSpPr/>
            <p:nvPr/>
          </p:nvSpPr>
          <p:spPr>
            <a:xfrm>
              <a:off x="17614650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95"/>
            <p:cNvSpPr/>
            <p:nvPr/>
          </p:nvSpPr>
          <p:spPr>
            <a:xfrm>
              <a:off x="17379375" y="2962450"/>
              <a:ext cx="152100" cy="121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95"/>
            <p:cNvSpPr/>
            <p:nvPr/>
          </p:nvSpPr>
          <p:spPr>
            <a:xfrm rot="-2407">
              <a:off x="17180975" y="240243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95"/>
            <p:cNvSpPr/>
            <p:nvPr/>
          </p:nvSpPr>
          <p:spPr>
            <a:xfrm>
              <a:off x="17416150" y="3050350"/>
              <a:ext cx="1521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95"/>
            <p:cNvSpPr/>
            <p:nvPr/>
          </p:nvSpPr>
          <p:spPr>
            <a:xfrm>
              <a:off x="17416150" y="3016750"/>
              <a:ext cx="145500" cy="33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95"/>
            <p:cNvSpPr/>
            <p:nvPr/>
          </p:nvSpPr>
          <p:spPr>
            <a:xfrm rot="540510">
              <a:off x="17515133" y="2966051"/>
              <a:ext cx="49814" cy="435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95"/>
            <p:cNvSpPr/>
            <p:nvPr/>
          </p:nvSpPr>
          <p:spPr>
            <a:xfrm rot="-535835">
              <a:off x="17598896" y="2973353"/>
              <a:ext cx="21258" cy="10959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7" name="Google Shape;1927;p95"/>
          <p:cNvGrpSpPr/>
          <p:nvPr/>
        </p:nvGrpSpPr>
        <p:grpSpPr>
          <a:xfrm>
            <a:off x="16897525" y="3863380"/>
            <a:ext cx="858312" cy="898800"/>
            <a:chOff x="17229000" y="2453080"/>
            <a:chExt cx="858312" cy="898800"/>
          </a:xfrm>
        </p:grpSpPr>
        <p:sp>
          <p:nvSpPr>
            <p:cNvPr id="1928" name="Google Shape;1928;p95"/>
            <p:cNvSpPr/>
            <p:nvPr/>
          </p:nvSpPr>
          <p:spPr>
            <a:xfrm>
              <a:off x="17229000" y="3144875"/>
              <a:ext cx="858300" cy="207000"/>
            </a:xfrm>
            <a:prstGeom prst="parallelogram">
              <a:avLst>
                <a:gd fmla="val 99152" name="adj"/>
              </a:avLst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29" name="Google Shape;1929;p95"/>
            <p:cNvPicPr preferRelativeResize="0"/>
            <p:nvPr/>
          </p:nvPicPr>
          <p:blipFill rotWithShape="1">
            <a:blip r:embed="rId6">
              <a:alphaModFix/>
            </a:blip>
            <a:srcRect b="19320" l="86009" r="5843" t="30153"/>
            <a:stretch/>
          </p:blipFill>
          <p:spPr>
            <a:xfrm rot="-992875">
              <a:off x="17466283" y="2694987"/>
              <a:ext cx="323859" cy="59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0" name="Google Shape;1930;p95"/>
            <p:cNvSpPr/>
            <p:nvPr/>
          </p:nvSpPr>
          <p:spPr>
            <a:xfrm rot="-2407">
              <a:off x="17229612" y="2453380"/>
              <a:ext cx="857100" cy="898201"/>
            </a:xfrm>
            <a:prstGeom prst="cube">
              <a:avLst>
                <a:gd fmla="val 21140" name="adj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931" name="Google Shape;1931;p95"/>
            <p:cNvSpPr/>
            <p:nvPr/>
          </p:nvSpPr>
          <p:spPr>
            <a:xfrm>
              <a:off x="1768917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95"/>
            <p:cNvSpPr/>
            <p:nvPr/>
          </p:nvSpPr>
          <p:spPr>
            <a:xfrm>
              <a:off x="17403425" y="3031325"/>
              <a:ext cx="182700" cy="10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95"/>
            <p:cNvSpPr/>
            <p:nvPr/>
          </p:nvSpPr>
          <p:spPr>
            <a:xfrm rot="-10159180">
              <a:off x="17630827" y="3023209"/>
              <a:ext cx="69606" cy="104731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95"/>
            <p:cNvSpPr/>
            <p:nvPr/>
          </p:nvSpPr>
          <p:spPr>
            <a:xfrm>
              <a:off x="17567425" y="3093000"/>
              <a:ext cx="414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95"/>
            <p:cNvSpPr/>
            <p:nvPr/>
          </p:nvSpPr>
          <p:spPr>
            <a:xfrm>
              <a:off x="17577925" y="3055325"/>
              <a:ext cx="30900" cy="4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95"/>
            <p:cNvSpPr/>
            <p:nvPr/>
          </p:nvSpPr>
          <p:spPr>
            <a:xfrm>
              <a:off x="17588425" y="3031325"/>
              <a:ext cx="20400" cy="249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7" name="Google Shape;1937;p95"/>
          <p:cNvGrpSpPr/>
          <p:nvPr/>
        </p:nvGrpSpPr>
        <p:grpSpPr>
          <a:xfrm>
            <a:off x="9598613" y="3789363"/>
            <a:ext cx="723600" cy="1108200"/>
            <a:chOff x="9598600" y="3740263"/>
            <a:chExt cx="723600" cy="1108200"/>
          </a:xfrm>
        </p:grpSpPr>
        <p:pic>
          <p:nvPicPr>
            <p:cNvPr id="1938" name="Google Shape;1938;p95"/>
            <p:cNvPicPr preferRelativeResize="0"/>
            <p:nvPr/>
          </p:nvPicPr>
          <p:blipFill rotWithShape="1">
            <a:blip r:embed="rId6">
              <a:alphaModFix/>
            </a:blip>
            <a:srcRect b="6167" l="9117" r="76507" t="10381"/>
            <a:stretch/>
          </p:blipFill>
          <p:spPr>
            <a:xfrm>
              <a:off x="9643362" y="3740263"/>
              <a:ext cx="634110" cy="1108200"/>
            </a:xfrm>
            <a:prstGeom prst="rect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39" name="Google Shape;1939;p95"/>
            <p:cNvSpPr/>
            <p:nvPr/>
          </p:nvSpPr>
          <p:spPr>
            <a:xfrm>
              <a:off x="9598600" y="3935638"/>
              <a:ext cx="723600" cy="738900"/>
            </a:xfrm>
            <a:prstGeom prst="rect">
              <a:avLst/>
            </a:prstGeom>
            <a:noFill/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0" name="Google Shape;1940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83288" y="4694112"/>
            <a:ext cx="2519025" cy="255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5"/>
          <p:cNvPicPr preferRelativeResize="0"/>
          <p:nvPr/>
        </p:nvPicPr>
        <p:blipFill rotWithShape="1">
          <a:blip r:embed="rId7">
            <a:alphaModFix/>
          </a:blip>
          <a:srcRect b="0" l="6918" r="44047" t="74732"/>
          <a:stretch/>
        </p:blipFill>
        <p:spPr>
          <a:xfrm>
            <a:off x="16620663" y="6516788"/>
            <a:ext cx="1002000" cy="5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95"/>
          <p:cNvSpPr txBox="1"/>
          <p:nvPr/>
        </p:nvSpPr>
        <p:spPr>
          <a:xfrm>
            <a:off x="6923850" y="4117375"/>
            <a:ext cx="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idact Gothic"/>
                <a:ea typeface="Didact Gothic"/>
                <a:cs typeface="Didact Gothic"/>
                <a:sym typeface="Didact Gothic"/>
              </a:rPr>
              <a:t>Avg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00" name="Google Shape;1900;p95"/>
          <p:cNvSpPr/>
          <p:nvPr/>
        </p:nvSpPr>
        <p:spPr>
          <a:xfrm>
            <a:off x="12619738" y="4095500"/>
            <a:ext cx="81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DM Sans"/>
                <a:ea typeface="DM Sans"/>
                <a:cs typeface="DM Sans"/>
                <a:sym typeface="DM Sans"/>
              </a:rPr>
              <a:t>Linear Block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43" name="Google Shape;1943;p95"/>
          <p:cNvCxnSpPr>
            <a:stCxn id="1939" idx="3"/>
            <a:endCxn id="1888" idx="1"/>
          </p:cNvCxnSpPr>
          <p:nvPr/>
        </p:nvCxnSpPr>
        <p:spPr>
          <a:xfrm>
            <a:off x="10322213" y="4354188"/>
            <a:ext cx="676200" cy="30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44" name="Google Shape;1944;p95"/>
          <p:cNvCxnSpPr>
            <a:stCxn id="1904" idx="2"/>
            <a:endCxn id="1939" idx="1"/>
          </p:cNvCxnSpPr>
          <p:nvPr/>
        </p:nvCxnSpPr>
        <p:spPr>
          <a:xfrm flipH="1" rot="10800000">
            <a:off x="9338799" y="4354198"/>
            <a:ext cx="259800" cy="15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86" name="Google Shape;1886;p95"/>
          <p:cNvSpPr/>
          <p:nvPr/>
        </p:nvSpPr>
        <p:spPr>
          <a:xfrm>
            <a:off x="13650275" y="5614875"/>
            <a:ext cx="194700" cy="4188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5" name="Google Shape;1945;p95"/>
          <p:cNvCxnSpPr>
            <a:endCxn id="1904" idx="0"/>
          </p:cNvCxnSpPr>
          <p:nvPr/>
        </p:nvCxnSpPr>
        <p:spPr>
          <a:xfrm flipH="1" rot="10800000">
            <a:off x="8731899" y="4355698"/>
            <a:ext cx="241500" cy="21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92" name="Google Shape;1892;p95"/>
          <p:cNvSpPr/>
          <p:nvPr/>
        </p:nvSpPr>
        <p:spPr>
          <a:xfrm rot="-5400000">
            <a:off x="13574163" y="4249688"/>
            <a:ext cx="481200" cy="2148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946" name="Google Shape;1946;p95"/>
          <p:cNvCxnSpPr>
            <a:stCxn id="1889" idx="2"/>
            <a:endCxn id="1900" idx="1"/>
          </p:cNvCxnSpPr>
          <p:nvPr/>
        </p:nvCxnSpPr>
        <p:spPr>
          <a:xfrm>
            <a:off x="12343888" y="4357088"/>
            <a:ext cx="2760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47" name="Google Shape;1947;p95"/>
          <p:cNvCxnSpPr>
            <a:stCxn id="1900" idx="3"/>
            <a:endCxn id="1892" idx="0"/>
          </p:cNvCxnSpPr>
          <p:nvPr/>
        </p:nvCxnSpPr>
        <p:spPr>
          <a:xfrm>
            <a:off x="13431538" y="4357100"/>
            <a:ext cx="2757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48" name="Google Shape;1948;p95"/>
          <p:cNvSpPr/>
          <p:nvPr/>
        </p:nvSpPr>
        <p:spPr>
          <a:xfrm>
            <a:off x="14393525" y="4260050"/>
            <a:ext cx="183000" cy="171000"/>
          </a:xfrm>
          <a:prstGeom prst="flowChartOr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9" name="Google Shape;1949;p95"/>
          <p:cNvCxnSpPr>
            <a:endCxn id="1948" idx="0"/>
          </p:cNvCxnSpPr>
          <p:nvPr/>
        </p:nvCxnSpPr>
        <p:spPr>
          <a:xfrm flipH="1" rot="10800000">
            <a:off x="10559525" y="4260050"/>
            <a:ext cx="3925500" cy="96600"/>
          </a:xfrm>
          <a:prstGeom prst="bentConnector4">
            <a:avLst>
              <a:gd fmla="val 5044" name="adj1"/>
              <a:gd fmla="val 591537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50" name="Google Shape;1950;p95"/>
          <p:cNvCxnSpPr>
            <a:stCxn id="1888" idx="3"/>
            <a:endCxn id="1889" idx="0"/>
          </p:cNvCxnSpPr>
          <p:nvPr/>
        </p:nvCxnSpPr>
        <p:spPr>
          <a:xfrm>
            <a:off x="11810325" y="4357100"/>
            <a:ext cx="3189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51" name="Google Shape;1951;p95"/>
          <p:cNvCxnSpPr>
            <a:stCxn id="1892" idx="2"/>
          </p:cNvCxnSpPr>
          <p:nvPr/>
        </p:nvCxnSpPr>
        <p:spPr>
          <a:xfrm>
            <a:off x="13922163" y="4357088"/>
            <a:ext cx="15216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52" name="Google Shape;1952;p95"/>
          <p:cNvCxnSpPr>
            <a:stCxn id="1867" idx="3"/>
            <a:endCxn id="1860" idx="3"/>
          </p:cNvCxnSpPr>
          <p:nvPr/>
        </p:nvCxnSpPr>
        <p:spPr>
          <a:xfrm>
            <a:off x="1466764" y="4294372"/>
            <a:ext cx="182400" cy="9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3" name="Google Shape;1953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4137" y="247850"/>
            <a:ext cx="6505768" cy="1522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4" name="Google Shape;1954;p95"/>
          <p:cNvSpPr/>
          <p:nvPr/>
        </p:nvSpPr>
        <p:spPr>
          <a:xfrm>
            <a:off x="7581700" y="923375"/>
            <a:ext cx="1270800" cy="14469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5"/>
          <p:cNvSpPr/>
          <p:nvPr/>
        </p:nvSpPr>
        <p:spPr>
          <a:xfrm>
            <a:off x="13009288" y="7295650"/>
            <a:ext cx="423600" cy="418800"/>
          </a:xfrm>
          <a:prstGeom prst="roundRect">
            <a:avLst>
              <a:gd fmla="val 25818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6" name="Google Shape;1956;p95"/>
          <p:cNvCxnSpPr>
            <a:stCxn id="1882" idx="4"/>
            <a:endCxn id="1955" idx="0"/>
          </p:cNvCxnSpPr>
          <p:nvPr/>
        </p:nvCxnSpPr>
        <p:spPr>
          <a:xfrm flipH="1">
            <a:off x="13221067" y="6831277"/>
            <a:ext cx="5400" cy="4644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1957" name="Google Shape;1957;p95"/>
          <p:cNvGrpSpPr/>
          <p:nvPr/>
        </p:nvGrpSpPr>
        <p:grpSpPr>
          <a:xfrm>
            <a:off x="13503050" y="6893950"/>
            <a:ext cx="4252775" cy="2044025"/>
            <a:chOff x="13503050" y="6893950"/>
            <a:chExt cx="4252775" cy="2044025"/>
          </a:xfrm>
        </p:grpSpPr>
        <p:sp>
          <p:nvSpPr>
            <p:cNvPr id="1958" name="Google Shape;1958;p95"/>
            <p:cNvSpPr/>
            <p:nvPr/>
          </p:nvSpPr>
          <p:spPr>
            <a:xfrm>
              <a:off x="13503050" y="6893950"/>
              <a:ext cx="3027600" cy="1257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95"/>
            <p:cNvSpPr/>
            <p:nvPr/>
          </p:nvSpPr>
          <p:spPr>
            <a:xfrm>
              <a:off x="16742244" y="7439655"/>
              <a:ext cx="125400" cy="131400"/>
            </a:xfrm>
            <a:prstGeom prst="rect">
              <a:avLst/>
            </a:prstGeom>
            <a:solidFill>
              <a:srgbClr val="B4A7D6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95"/>
            <p:cNvSpPr txBox="1"/>
            <p:nvPr/>
          </p:nvSpPr>
          <p:spPr>
            <a:xfrm>
              <a:off x="15781225" y="8014575"/>
              <a:ext cx="1974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Loss prediction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(1)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961" name="Google Shape;1961;p95"/>
            <p:cNvSpPr/>
            <p:nvPr/>
          </p:nvSpPr>
          <p:spPr>
            <a:xfrm>
              <a:off x="1357951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62" name="Google Shape;1962;p95"/>
            <p:cNvSpPr/>
            <p:nvPr/>
          </p:nvSpPr>
          <p:spPr>
            <a:xfrm rot="-5400000">
              <a:off x="143881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1963" name="Google Shape;1963;p95"/>
            <p:cNvSpPr/>
            <p:nvPr/>
          </p:nvSpPr>
          <p:spPr>
            <a:xfrm>
              <a:off x="14866163" y="7243450"/>
              <a:ext cx="811800" cy="523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DM Sans"/>
                  <a:ea typeface="DM Sans"/>
                  <a:cs typeface="DM Sans"/>
                  <a:sym typeface="DM Sans"/>
                </a:rPr>
                <a:t>Linear Block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64" name="Google Shape;1964;p95"/>
            <p:cNvSpPr/>
            <p:nvPr/>
          </p:nvSpPr>
          <p:spPr>
            <a:xfrm rot="-5400000">
              <a:off x="16025563" y="7397638"/>
              <a:ext cx="481200" cy="2148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965" name="Google Shape;1965;p95"/>
            <p:cNvCxnSpPr>
              <a:stCxn id="1961" idx="3"/>
              <a:endCxn id="1962" idx="0"/>
            </p:cNvCxnSpPr>
            <p:nvPr/>
          </p:nvCxnSpPr>
          <p:spPr>
            <a:xfrm>
              <a:off x="14391313" y="7505050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66" name="Google Shape;1966;p95"/>
            <p:cNvCxnSpPr>
              <a:stCxn id="1962" idx="2"/>
              <a:endCxn id="1963" idx="1"/>
            </p:cNvCxnSpPr>
            <p:nvPr/>
          </p:nvCxnSpPr>
          <p:spPr>
            <a:xfrm>
              <a:off x="147361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67" name="Google Shape;1967;p95"/>
            <p:cNvSpPr/>
            <p:nvPr/>
          </p:nvSpPr>
          <p:spPr>
            <a:xfrm rot="-5400000">
              <a:off x="15670950" y="7397663"/>
              <a:ext cx="481200" cy="214800"/>
            </a:xfrm>
            <a:prstGeom prst="rect">
              <a:avLst/>
            </a:prstGeom>
            <a:solidFill>
              <a:srgbClr val="9E9E9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cxnSp>
          <p:nvCxnSpPr>
            <p:cNvPr id="1968" name="Google Shape;1968;p95"/>
            <p:cNvCxnSpPr>
              <a:endCxn id="1967" idx="0"/>
            </p:cNvCxnSpPr>
            <p:nvPr/>
          </p:nvCxnSpPr>
          <p:spPr>
            <a:xfrm>
              <a:off x="15674250" y="7505063"/>
              <a:ext cx="129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69" name="Google Shape;1969;p95"/>
            <p:cNvCxnSpPr>
              <a:stCxn id="1967" idx="2"/>
              <a:endCxn id="1964" idx="0"/>
            </p:cNvCxnSpPr>
            <p:nvPr/>
          </p:nvCxnSpPr>
          <p:spPr>
            <a:xfrm>
              <a:off x="16018950" y="7505063"/>
              <a:ext cx="139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70" name="Google Shape;1970;p95"/>
            <p:cNvCxnSpPr>
              <a:stCxn id="1964" idx="2"/>
              <a:endCxn id="1959" idx="1"/>
            </p:cNvCxnSpPr>
            <p:nvPr/>
          </p:nvCxnSpPr>
          <p:spPr>
            <a:xfrm>
              <a:off x="16373563" y="7505038"/>
              <a:ext cx="368700" cy="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71" name="Google Shape;1971;p95"/>
          <p:cNvSpPr/>
          <p:nvPr/>
        </p:nvSpPr>
        <p:spPr>
          <a:xfrm rot="-5400000">
            <a:off x="1931975" y="2514738"/>
            <a:ext cx="223200" cy="861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972" name="Google Shape;1972;p95"/>
          <p:cNvCxnSpPr>
            <a:stCxn id="1955" idx="3"/>
            <a:endCxn id="1961" idx="1"/>
          </p:cNvCxnSpPr>
          <p:nvPr/>
        </p:nvCxnSpPr>
        <p:spPr>
          <a:xfrm>
            <a:off x="13432888" y="7505050"/>
            <a:ext cx="14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73" name="Google Shape;1973;p95"/>
          <p:cNvGrpSpPr/>
          <p:nvPr/>
        </p:nvGrpSpPr>
        <p:grpSpPr>
          <a:xfrm>
            <a:off x="187100" y="1522888"/>
            <a:ext cx="4156700" cy="1321283"/>
            <a:chOff x="187100" y="1522888"/>
            <a:chExt cx="4156700" cy="1321283"/>
          </a:xfrm>
        </p:grpSpPr>
        <p:grpSp>
          <p:nvGrpSpPr>
            <p:cNvPr id="1974" name="Google Shape;1974;p95"/>
            <p:cNvGrpSpPr/>
            <p:nvPr/>
          </p:nvGrpSpPr>
          <p:grpSpPr>
            <a:xfrm>
              <a:off x="187100" y="1522888"/>
              <a:ext cx="4156700" cy="1321283"/>
              <a:chOff x="174600" y="1638875"/>
              <a:chExt cx="4156700" cy="1321283"/>
            </a:xfrm>
          </p:grpSpPr>
          <p:sp>
            <p:nvSpPr>
              <p:cNvPr id="1975" name="Google Shape;1975;p95"/>
              <p:cNvSpPr/>
              <p:nvPr/>
            </p:nvSpPr>
            <p:spPr>
              <a:xfrm flipH="1">
                <a:off x="397710" y="1819721"/>
                <a:ext cx="66000" cy="214800"/>
              </a:xfrm>
              <a:prstGeom prst="rect">
                <a:avLst/>
              </a:prstGeom>
              <a:solidFill>
                <a:srgbClr val="4A86E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976" name="Google Shape;1976;p95"/>
              <p:cNvSpPr txBox="1"/>
              <p:nvPr/>
            </p:nvSpPr>
            <p:spPr>
              <a:xfrm>
                <a:off x="525238" y="1665527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Residual block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977" name="Google Shape;1977;p95"/>
              <p:cNvSpPr txBox="1"/>
              <p:nvPr/>
            </p:nvSpPr>
            <p:spPr>
              <a:xfrm>
                <a:off x="525260" y="2049493"/>
                <a:ext cx="13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Convolution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978" name="Google Shape;1978;p95"/>
              <p:cNvSpPr/>
              <p:nvPr/>
            </p:nvSpPr>
            <p:spPr>
              <a:xfrm flipH="1">
                <a:off x="397714" y="2203712"/>
                <a:ext cx="66000" cy="214800"/>
              </a:xfrm>
              <a:prstGeom prst="rect">
                <a:avLst/>
              </a:prstGeom>
              <a:solidFill>
                <a:srgbClr val="B75442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979" name="Google Shape;1979;p95"/>
              <p:cNvSpPr/>
              <p:nvPr/>
            </p:nvSpPr>
            <p:spPr>
              <a:xfrm rot="-5400000">
                <a:off x="1914074" y="1759420"/>
                <a:ext cx="255550" cy="335425"/>
              </a:xfrm>
              <a:prstGeom prst="flowChartCollate">
                <a:avLst/>
              </a:prstGeom>
              <a:solidFill>
                <a:srgbClr val="C9DAF8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95"/>
              <p:cNvSpPr txBox="1"/>
              <p:nvPr/>
            </p:nvSpPr>
            <p:spPr>
              <a:xfrm>
                <a:off x="2196537" y="1638875"/>
                <a:ext cx="1002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Hourglass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981" name="Google Shape;1981;p95"/>
              <p:cNvSpPr/>
              <p:nvPr/>
            </p:nvSpPr>
            <p:spPr>
              <a:xfrm flipH="1">
                <a:off x="397717" y="2587700"/>
                <a:ext cx="66000" cy="2148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982" name="Google Shape;1982;p95"/>
              <p:cNvSpPr txBox="1"/>
              <p:nvPr/>
            </p:nvSpPr>
            <p:spPr>
              <a:xfrm>
                <a:off x="554056" y="2436958"/>
                <a:ext cx="1270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Max pooling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983" name="Google Shape;1983;p95"/>
              <p:cNvSpPr/>
              <p:nvPr/>
            </p:nvSpPr>
            <p:spPr>
              <a:xfrm rot="-5400000">
                <a:off x="1919475" y="2268025"/>
                <a:ext cx="223200" cy="86100"/>
              </a:xfrm>
              <a:prstGeom prst="rect">
                <a:avLst/>
              </a:prstGeom>
              <a:solidFill>
                <a:srgbClr val="9E9E9E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/>
              </a:p>
            </p:txBody>
          </p:sp>
          <p:sp>
            <p:nvSpPr>
              <p:cNvPr id="1984" name="Google Shape;1984;p95"/>
              <p:cNvSpPr txBox="1"/>
              <p:nvPr/>
            </p:nvSpPr>
            <p:spPr>
              <a:xfrm>
                <a:off x="2208500" y="2049488"/>
                <a:ext cx="2122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Didact Gothic"/>
                    <a:ea typeface="Didact Gothic"/>
                    <a:cs typeface="Didact Gothic"/>
                    <a:sym typeface="Didact Gothic"/>
                  </a:rPr>
                  <a:t>Batch nor + RELU + Dropout</a:t>
                </a:r>
                <a:endParaRPr b="1" sz="1000"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1985" name="Google Shape;1985;p95"/>
              <p:cNvSpPr/>
              <p:nvPr/>
            </p:nvSpPr>
            <p:spPr>
              <a:xfrm>
                <a:off x="174600" y="1692388"/>
                <a:ext cx="3822000" cy="1204500"/>
              </a:xfrm>
              <a:prstGeom prst="rect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6" name="Google Shape;1986;p95"/>
            <p:cNvSpPr txBox="1"/>
            <p:nvPr/>
          </p:nvSpPr>
          <p:spPr>
            <a:xfrm>
              <a:off x="2285831" y="2296196"/>
              <a:ext cx="127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latin typeface="Didact Gothic"/>
                  <a:ea typeface="Didact Gothic"/>
                  <a:cs typeface="Didact Gothic"/>
                  <a:sym typeface="Didact Gothic"/>
                </a:rPr>
                <a:t>Sigmoid</a:t>
              </a:r>
              <a:endParaRPr b="1" sz="10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cxnSp>
        <p:nvCxnSpPr>
          <p:cNvPr id="1987" name="Google Shape;1987;p95"/>
          <p:cNvCxnSpPr>
            <a:stCxn id="1870" idx="2"/>
            <a:endCxn id="1988" idx="0"/>
          </p:cNvCxnSpPr>
          <p:nvPr/>
        </p:nvCxnSpPr>
        <p:spPr>
          <a:xfrm flipH="1" rot="-5400000">
            <a:off x="3875827" y="5068396"/>
            <a:ext cx="1879800" cy="1073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89" name="Google Shape;1989;p95"/>
          <p:cNvCxnSpPr>
            <a:endCxn id="1988" idx="0"/>
          </p:cNvCxnSpPr>
          <p:nvPr/>
        </p:nvCxnSpPr>
        <p:spPr>
          <a:xfrm rot="5400000">
            <a:off x="4979100" y="5047700"/>
            <a:ext cx="1870200" cy="112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990" name="Google Shape;1990;p95"/>
          <p:cNvCxnSpPr>
            <a:endCxn id="1988" idx="0"/>
          </p:cNvCxnSpPr>
          <p:nvPr/>
        </p:nvCxnSpPr>
        <p:spPr>
          <a:xfrm rot="5400000">
            <a:off x="4907100" y="5119700"/>
            <a:ext cx="1870200" cy="980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1" name="Google Shape;1991;p95"/>
          <p:cNvCxnSpPr>
            <a:stCxn id="1871" idx="2"/>
            <a:endCxn id="1988" idx="0"/>
          </p:cNvCxnSpPr>
          <p:nvPr/>
        </p:nvCxnSpPr>
        <p:spPr>
          <a:xfrm flipH="1" rot="-5400000">
            <a:off x="3947682" y="5140396"/>
            <a:ext cx="1879800" cy="929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92" name="Google Shape;1992;p95"/>
          <p:cNvSpPr/>
          <p:nvPr/>
        </p:nvSpPr>
        <p:spPr>
          <a:xfrm>
            <a:off x="3147725" y="1702125"/>
            <a:ext cx="235800" cy="240600"/>
          </a:xfrm>
          <a:prstGeom prst="flowChartOr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93" name="Google Shape;1993;p95"/>
          <p:cNvSpPr txBox="1"/>
          <p:nvPr/>
        </p:nvSpPr>
        <p:spPr>
          <a:xfrm>
            <a:off x="3275877" y="1560813"/>
            <a:ext cx="85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Didact Gothic"/>
                <a:ea typeface="Didact Gothic"/>
                <a:cs typeface="Didact Gothic"/>
                <a:sym typeface="Didact Gothic"/>
              </a:rPr>
              <a:t>concat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994" name="Google Shape;1994;p95"/>
          <p:cNvCxnSpPr>
            <a:stCxn id="1995" idx="2"/>
            <a:endCxn id="1996" idx="1"/>
          </p:cNvCxnSpPr>
          <p:nvPr/>
        </p:nvCxnSpPr>
        <p:spPr>
          <a:xfrm>
            <a:off x="6073861" y="7595950"/>
            <a:ext cx="3093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995" name="Google Shape;1995;p95"/>
          <p:cNvSpPr/>
          <p:nvPr/>
        </p:nvSpPr>
        <p:spPr>
          <a:xfrm rot="-5400000">
            <a:off x="5694665" y="7443304"/>
            <a:ext cx="453100" cy="305292"/>
          </a:xfrm>
          <a:prstGeom prst="flowChartManualOperation">
            <a:avLst/>
          </a:prstGeom>
          <a:solidFill>
            <a:srgbClr val="B75442"/>
          </a:solidFill>
          <a:ln cap="flat" cmpd="sng" w="952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1997" name="Google Shape;1997;p95"/>
          <p:cNvSpPr txBox="1"/>
          <p:nvPr/>
        </p:nvSpPr>
        <p:spPr>
          <a:xfrm>
            <a:off x="3373650" y="7166650"/>
            <a:ext cx="219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(32 x 32)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998" name="Google Shape;1998;p95"/>
          <p:cNvCxnSpPr/>
          <p:nvPr/>
        </p:nvCxnSpPr>
        <p:spPr>
          <a:xfrm>
            <a:off x="5459250" y="7595950"/>
            <a:ext cx="309600" cy="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999" name="Google Shape;1999;p95"/>
          <p:cNvSpPr/>
          <p:nvPr/>
        </p:nvSpPr>
        <p:spPr>
          <a:xfrm>
            <a:off x="5264538" y="7386538"/>
            <a:ext cx="194700" cy="4188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0" name="Google Shape;2000;p95"/>
          <p:cNvCxnSpPr>
            <a:stCxn id="1988" idx="4"/>
            <a:endCxn id="1999" idx="0"/>
          </p:cNvCxnSpPr>
          <p:nvPr/>
        </p:nvCxnSpPr>
        <p:spPr>
          <a:xfrm>
            <a:off x="5352288" y="6785338"/>
            <a:ext cx="9600" cy="601200"/>
          </a:xfrm>
          <a:prstGeom prst="straightConnector1">
            <a:avLst/>
          </a:prstGeom>
          <a:noFill/>
          <a:ln cap="flat" cmpd="sng" w="19050">
            <a:solidFill>
              <a:srgbClr val="12121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2001" name="Google Shape;2001;p95"/>
          <p:cNvSpPr/>
          <p:nvPr/>
        </p:nvSpPr>
        <p:spPr>
          <a:xfrm>
            <a:off x="6383175" y="7455395"/>
            <a:ext cx="194700" cy="266400"/>
          </a:xfrm>
          <a:prstGeom prst="roundRect">
            <a:avLst>
              <a:gd fmla="val 41251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95"/>
          <p:cNvSpPr txBox="1"/>
          <p:nvPr/>
        </p:nvSpPr>
        <p:spPr>
          <a:xfrm>
            <a:off x="5380888" y="7754625"/>
            <a:ext cx="219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2D pose feature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idact Gothic"/>
                <a:ea typeface="Didact Gothic"/>
                <a:cs typeface="Didact Gothic"/>
                <a:sym typeface="Didact Gothic"/>
              </a:rPr>
              <a:t>(256)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003" name="Google Shape;2003;p95"/>
          <p:cNvPicPr preferRelativeResize="0"/>
          <p:nvPr/>
        </p:nvPicPr>
        <p:blipFill rotWithShape="1">
          <a:blip r:embed="rId7">
            <a:alphaModFix/>
          </a:blip>
          <a:srcRect b="51535" l="9311" r="60515" t="31368"/>
          <a:stretch/>
        </p:blipFill>
        <p:spPr>
          <a:xfrm>
            <a:off x="16478775" y="5513225"/>
            <a:ext cx="616575" cy="3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4" name="Google Shape;2004;p95"/>
          <p:cNvCxnSpPr>
            <a:endCxn id="2003" idx="1"/>
          </p:cNvCxnSpPr>
          <p:nvPr/>
        </p:nvCxnSpPr>
        <p:spPr>
          <a:xfrm>
            <a:off x="16061175" y="5439125"/>
            <a:ext cx="417600" cy="251100"/>
          </a:xfrm>
          <a:prstGeom prst="bentConnector3">
            <a:avLst>
              <a:gd fmla="val 198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005" name="Google Shape;2005;p95"/>
          <p:cNvCxnSpPr>
            <a:endCxn id="2003" idx="3"/>
          </p:cNvCxnSpPr>
          <p:nvPr/>
        </p:nvCxnSpPr>
        <p:spPr>
          <a:xfrm flipH="1">
            <a:off x="17095350" y="5458325"/>
            <a:ext cx="488400" cy="231900"/>
          </a:xfrm>
          <a:prstGeom prst="bentConnector3">
            <a:avLst>
              <a:gd fmla="val -461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006" name="Google Shape;2006;p95"/>
          <p:cNvCxnSpPr/>
          <p:nvPr/>
        </p:nvCxnSpPr>
        <p:spPr>
          <a:xfrm>
            <a:off x="8265650" y="2364000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2007" name="Google Shape;2007;p95"/>
          <p:cNvPicPr preferRelativeResize="0"/>
          <p:nvPr/>
        </p:nvPicPr>
        <p:blipFill rotWithShape="1">
          <a:blip r:embed="rId7">
            <a:alphaModFix/>
          </a:blip>
          <a:srcRect b="75573" l="37809" r="29099" t="9242"/>
          <a:stretch/>
        </p:blipFill>
        <p:spPr>
          <a:xfrm>
            <a:off x="7870675" y="2751598"/>
            <a:ext cx="676200" cy="3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8" name="Google Shape;2008;p95"/>
          <p:cNvCxnSpPr/>
          <p:nvPr/>
        </p:nvCxnSpPr>
        <p:spPr>
          <a:xfrm rot="10800000">
            <a:off x="8265650" y="3177625"/>
            <a:ext cx="0" cy="3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009" name="Google Shape;2009;p95"/>
          <p:cNvCxnSpPr>
            <a:endCxn id="1941" idx="0"/>
          </p:cNvCxnSpPr>
          <p:nvPr/>
        </p:nvCxnSpPr>
        <p:spPr>
          <a:xfrm flipH="1" rot="-5400000">
            <a:off x="16708563" y="6103688"/>
            <a:ext cx="519000" cy="307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010" name="Google Shape;2010;p95"/>
          <p:cNvCxnSpPr/>
          <p:nvPr/>
        </p:nvCxnSpPr>
        <p:spPr>
          <a:xfrm rot="-5400000">
            <a:off x="16822150" y="7145538"/>
            <a:ext cx="465300" cy="254100"/>
          </a:xfrm>
          <a:prstGeom prst="bentConnector3">
            <a:avLst>
              <a:gd fmla="val 1539" name="adj1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cxnSp>
      <p:grpSp>
        <p:nvGrpSpPr>
          <p:cNvPr id="2011" name="Google Shape;2011;p95"/>
          <p:cNvGrpSpPr/>
          <p:nvPr/>
        </p:nvGrpSpPr>
        <p:grpSpPr>
          <a:xfrm>
            <a:off x="5205700" y="6433250"/>
            <a:ext cx="417600" cy="446400"/>
            <a:chOff x="5205700" y="6433250"/>
            <a:chExt cx="417600" cy="446400"/>
          </a:xfrm>
        </p:grpSpPr>
        <p:sp>
          <p:nvSpPr>
            <p:cNvPr id="2012" name="Google Shape;2012;p95"/>
            <p:cNvSpPr/>
            <p:nvPr/>
          </p:nvSpPr>
          <p:spPr>
            <a:xfrm>
              <a:off x="5239050" y="6544850"/>
              <a:ext cx="235800" cy="223200"/>
            </a:xfrm>
            <a:prstGeom prst="ellipse">
              <a:avLst/>
            </a:prstGeom>
            <a:noFill/>
            <a:ln cap="flat" cmpd="sng" w="1905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95"/>
            <p:cNvSpPr txBox="1"/>
            <p:nvPr/>
          </p:nvSpPr>
          <p:spPr>
            <a:xfrm>
              <a:off x="5205700" y="6433250"/>
              <a:ext cx="417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latin typeface="Didact Gothic"/>
                  <a:ea typeface="Didact Gothic"/>
                  <a:cs typeface="Didact Gothic"/>
                  <a:sym typeface="Didact Gothic"/>
                </a:rPr>
                <a:t>+</a:t>
              </a:r>
              <a:endParaRPr b="1" sz="17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9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9" name="Google Shape;2019;p96"/>
          <p:cNvSpPr txBox="1"/>
          <p:nvPr>
            <p:ph idx="4294967295" type="subTitle"/>
          </p:nvPr>
        </p:nvSpPr>
        <p:spPr>
          <a:xfrm>
            <a:off x="710850" y="2069550"/>
            <a:ext cx="9261300" cy="78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2D stacked hourglass model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for 2D joint heatmap 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3D regression model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for 3D joint prediction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Loss prediction model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Scaled loss as ground-truth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Notations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K: number of joints, i: the i-th joint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H: 2D heatmap, P: 3D coordinate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N: batch size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0" name="Google Shape;2020;p96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Loss function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1" name="Google Shape;2021;p96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2" name="Google Shape;2022;p96"/>
          <p:cNvPicPr preferRelativeResize="0"/>
          <p:nvPr/>
        </p:nvPicPr>
        <p:blipFill rotWithShape="1">
          <a:blip r:embed="rId3">
            <a:alphaModFix/>
          </a:blip>
          <a:srcRect b="31539" l="0" r="0" t="0"/>
          <a:stretch/>
        </p:blipFill>
        <p:spPr>
          <a:xfrm>
            <a:off x="9972150" y="2571175"/>
            <a:ext cx="6126100" cy="29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96"/>
          <p:cNvSpPr txBox="1"/>
          <p:nvPr/>
        </p:nvSpPr>
        <p:spPr>
          <a:xfrm>
            <a:off x="19025250" y="3911150"/>
            <a:ext cx="8027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9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scaled 講法要順一點</a:t>
            </a:r>
            <a:endParaRPr b="1" sz="4000">
              <a:solidFill>
                <a:srgbClr val="99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9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normalize 在related work就要講</a:t>
            </a:r>
            <a:endParaRPr b="1" sz="4000">
              <a:solidFill>
                <a:srgbClr val="99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024" name="Google Shape;202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6575" y="6050800"/>
            <a:ext cx="54959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9" name="Google Shape;2029;p97"/>
          <p:cNvCxnSpPr>
            <a:stCxn id="2030" idx="3"/>
            <a:endCxn id="2031" idx="2"/>
          </p:cNvCxnSpPr>
          <p:nvPr/>
        </p:nvCxnSpPr>
        <p:spPr>
          <a:xfrm flipH="1" rot="10800000">
            <a:off x="2490062" y="6748961"/>
            <a:ext cx="396900" cy="105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32" name="Google Shape;2032;p97"/>
          <p:cNvSpPr txBox="1"/>
          <p:nvPr>
            <p:ph idx="12" type="sldNum"/>
          </p:nvPr>
        </p:nvSpPr>
        <p:spPr>
          <a:xfrm>
            <a:off x="17219409" y="9540087"/>
            <a:ext cx="1068600" cy="754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3" name="Google Shape;2033;p97"/>
          <p:cNvSpPr/>
          <p:nvPr/>
        </p:nvSpPr>
        <p:spPr>
          <a:xfrm>
            <a:off x="787800" y="1105825"/>
            <a:ext cx="15008100" cy="26580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97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5" name="Google Shape;2035;p97"/>
          <p:cNvGrpSpPr/>
          <p:nvPr/>
        </p:nvGrpSpPr>
        <p:grpSpPr>
          <a:xfrm>
            <a:off x="1258762" y="1433869"/>
            <a:ext cx="2053200" cy="2253643"/>
            <a:chOff x="1300325" y="2654807"/>
            <a:chExt cx="2053200" cy="2253643"/>
          </a:xfrm>
        </p:grpSpPr>
        <p:grpSp>
          <p:nvGrpSpPr>
            <p:cNvPr id="2036" name="Google Shape;2036;p97"/>
            <p:cNvGrpSpPr/>
            <p:nvPr/>
          </p:nvGrpSpPr>
          <p:grpSpPr>
            <a:xfrm>
              <a:off x="1467465" y="2654807"/>
              <a:ext cx="1733813" cy="1665366"/>
              <a:chOff x="151950" y="963150"/>
              <a:chExt cx="901150" cy="919279"/>
            </a:xfrm>
          </p:grpSpPr>
          <p:pic>
            <p:nvPicPr>
              <p:cNvPr id="2037" name="Google Shape;2037;p97"/>
              <p:cNvPicPr preferRelativeResize="0"/>
              <p:nvPr/>
            </p:nvPicPr>
            <p:blipFill rotWithShape="1">
              <a:blip r:embed="rId3">
                <a:alphaModFix/>
              </a:blip>
              <a:srcRect b="20937" l="0" r="0" t="60962"/>
              <a:stretch/>
            </p:blipFill>
            <p:spPr>
              <a:xfrm>
                <a:off x="160025" y="963150"/>
                <a:ext cx="467700" cy="453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8" name="Google Shape;2038;p97"/>
              <p:cNvPicPr preferRelativeResize="0"/>
              <p:nvPr/>
            </p:nvPicPr>
            <p:blipFill rotWithShape="1">
              <a:blip r:embed="rId3">
                <a:alphaModFix/>
              </a:blip>
              <a:srcRect b="41050" l="0" r="4607" t="40849"/>
              <a:stretch/>
            </p:blipFill>
            <p:spPr>
              <a:xfrm>
                <a:off x="160025" y="1417913"/>
                <a:ext cx="447600" cy="4645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9" name="Google Shape;2039;p97"/>
              <p:cNvPicPr preferRelativeResize="0"/>
              <p:nvPr/>
            </p:nvPicPr>
            <p:blipFill rotWithShape="1">
              <a:blip r:embed="rId3">
                <a:alphaModFix/>
              </a:blip>
              <a:srcRect b="61578" l="0" r="-887" t="20064"/>
              <a:stretch/>
            </p:blipFill>
            <p:spPr>
              <a:xfrm>
                <a:off x="585400" y="1408700"/>
                <a:ext cx="467700" cy="464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0" name="Google Shape;2040;p9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7625" y="971307"/>
                <a:ext cx="437700" cy="4351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41" name="Google Shape;2041;p97"/>
              <p:cNvSpPr/>
              <p:nvPr/>
            </p:nvSpPr>
            <p:spPr>
              <a:xfrm>
                <a:off x="151950" y="983525"/>
                <a:ext cx="893400" cy="893100"/>
              </a:xfrm>
              <a:prstGeom prst="rect">
                <a:avLst/>
              </a:prstGeom>
              <a:noFill/>
              <a:ln cap="flat" cmpd="sng" w="3810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2" name="Google Shape;2042;p97"/>
            <p:cNvSpPr txBox="1"/>
            <p:nvPr/>
          </p:nvSpPr>
          <p:spPr>
            <a:xfrm>
              <a:off x="1300325" y="4246650"/>
              <a:ext cx="2053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DM Sans"/>
                  <a:ea typeface="DM Sans"/>
                  <a:cs typeface="DM Sans"/>
                  <a:sym typeface="DM Sans"/>
                </a:rPr>
                <a:t>Labeled data</a:t>
              </a:r>
              <a:endParaRPr b="1" sz="19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043" name="Google Shape;2043;p97"/>
          <p:cNvSpPr/>
          <p:nvPr/>
        </p:nvSpPr>
        <p:spPr>
          <a:xfrm>
            <a:off x="4076888" y="1659888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 pose model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4" name="Google Shape;2044;p97"/>
          <p:cNvSpPr/>
          <p:nvPr/>
        </p:nvSpPr>
        <p:spPr>
          <a:xfrm>
            <a:off x="8090763" y="1664988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3D pose model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5" name="Google Shape;2045;p97"/>
          <p:cNvSpPr/>
          <p:nvPr/>
        </p:nvSpPr>
        <p:spPr>
          <a:xfrm>
            <a:off x="12104638" y="1659875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046" name="Google Shape;2046;p97"/>
          <p:cNvCxnSpPr>
            <a:stCxn id="2041" idx="3"/>
            <a:endCxn id="2043" idx="2"/>
          </p:cNvCxnSpPr>
          <p:nvPr/>
        </p:nvCxnSpPr>
        <p:spPr>
          <a:xfrm flipH="1" rot="10800000">
            <a:off x="3144804" y="2271051"/>
            <a:ext cx="932100" cy="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47" name="Google Shape;2047;p97"/>
          <p:cNvSpPr/>
          <p:nvPr/>
        </p:nvSpPr>
        <p:spPr>
          <a:xfrm>
            <a:off x="570625" y="4617000"/>
            <a:ext cx="17579100" cy="49230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8" name="Google Shape;2048;p97"/>
          <p:cNvCxnSpPr>
            <a:stCxn id="2043" idx="0"/>
            <a:endCxn id="2044" idx="2"/>
          </p:cNvCxnSpPr>
          <p:nvPr/>
        </p:nvCxnSpPr>
        <p:spPr>
          <a:xfrm>
            <a:off x="7258388" y="2270988"/>
            <a:ext cx="8325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49" name="Google Shape;2049;p97"/>
          <p:cNvSpPr txBox="1"/>
          <p:nvPr/>
        </p:nvSpPr>
        <p:spPr>
          <a:xfrm>
            <a:off x="629895" y="8588913"/>
            <a:ext cx="2316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Unlabeled data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50" name="Google Shape;2050;p97"/>
          <p:cNvGrpSpPr/>
          <p:nvPr/>
        </p:nvGrpSpPr>
        <p:grpSpPr>
          <a:xfrm>
            <a:off x="636241" y="4855429"/>
            <a:ext cx="1998790" cy="2185164"/>
            <a:chOff x="1300325" y="2654807"/>
            <a:chExt cx="2053200" cy="2278586"/>
          </a:xfrm>
        </p:grpSpPr>
        <p:grpSp>
          <p:nvGrpSpPr>
            <p:cNvPr id="2051" name="Google Shape;2051;p97"/>
            <p:cNvGrpSpPr/>
            <p:nvPr/>
          </p:nvGrpSpPr>
          <p:grpSpPr>
            <a:xfrm>
              <a:off x="1467465" y="2654807"/>
              <a:ext cx="1733813" cy="1665366"/>
              <a:chOff x="151950" y="963150"/>
              <a:chExt cx="901150" cy="919279"/>
            </a:xfrm>
          </p:grpSpPr>
          <p:pic>
            <p:nvPicPr>
              <p:cNvPr id="2052" name="Google Shape;2052;p97"/>
              <p:cNvPicPr preferRelativeResize="0"/>
              <p:nvPr/>
            </p:nvPicPr>
            <p:blipFill rotWithShape="1">
              <a:blip r:embed="rId3">
                <a:alphaModFix/>
              </a:blip>
              <a:srcRect b="20937" l="0" r="0" t="60962"/>
              <a:stretch/>
            </p:blipFill>
            <p:spPr>
              <a:xfrm>
                <a:off x="160025" y="963150"/>
                <a:ext cx="467700" cy="453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3" name="Google Shape;2053;p97"/>
              <p:cNvPicPr preferRelativeResize="0"/>
              <p:nvPr/>
            </p:nvPicPr>
            <p:blipFill rotWithShape="1">
              <a:blip r:embed="rId3">
                <a:alphaModFix/>
              </a:blip>
              <a:srcRect b="41050" l="0" r="4607" t="40849"/>
              <a:stretch/>
            </p:blipFill>
            <p:spPr>
              <a:xfrm>
                <a:off x="160025" y="1417913"/>
                <a:ext cx="447600" cy="4645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4" name="Google Shape;2054;p97"/>
              <p:cNvPicPr preferRelativeResize="0"/>
              <p:nvPr/>
            </p:nvPicPr>
            <p:blipFill rotWithShape="1">
              <a:blip r:embed="rId3">
                <a:alphaModFix/>
              </a:blip>
              <a:srcRect b="61578" l="0" r="-887" t="20064"/>
              <a:stretch/>
            </p:blipFill>
            <p:spPr>
              <a:xfrm>
                <a:off x="585400" y="1408700"/>
                <a:ext cx="467700" cy="464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5" name="Google Shape;2055;p9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7625" y="971307"/>
                <a:ext cx="437700" cy="4351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56" name="Google Shape;2056;p97"/>
              <p:cNvSpPr/>
              <p:nvPr/>
            </p:nvSpPr>
            <p:spPr>
              <a:xfrm>
                <a:off x="151950" y="983525"/>
                <a:ext cx="893400" cy="893100"/>
              </a:xfrm>
              <a:prstGeom prst="rect">
                <a:avLst/>
              </a:prstGeom>
              <a:noFill/>
              <a:ln cap="flat" cmpd="sng" w="3810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7" name="Google Shape;2057;p97"/>
            <p:cNvSpPr txBox="1"/>
            <p:nvPr/>
          </p:nvSpPr>
          <p:spPr>
            <a:xfrm>
              <a:off x="1300325" y="4243392"/>
              <a:ext cx="20532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DM Sans"/>
                  <a:ea typeface="DM Sans"/>
                  <a:cs typeface="DM Sans"/>
                  <a:sym typeface="DM Sans"/>
                </a:rPr>
                <a:t>Labeled data</a:t>
              </a:r>
              <a:endParaRPr b="1" sz="19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058" name="Google Shape;2058;p97"/>
          <p:cNvCxnSpPr/>
          <p:nvPr/>
        </p:nvCxnSpPr>
        <p:spPr>
          <a:xfrm>
            <a:off x="8893223" y="6672659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59" name="Google Shape;2059;p97"/>
          <p:cNvSpPr txBox="1"/>
          <p:nvPr/>
        </p:nvSpPr>
        <p:spPr>
          <a:xfrm>
            <a:off x="11272274" y="7623125"/>
            <a:ext cx="306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Unlabeled su</a:t>
            </a:r>
            <a:r>
              <a:rPr b="1" lang="en-U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1" lang="en-U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060" name="Google Shape;2060;p97"/>
          <p:cNvCxnSpPr>
            <a:stCxn id="2044" idx="0"/>
            <a:endCxn id="2045" idx="2"/>
          </p:cNvCxnSpPr>
          <p:nvPr/>
        </p:nvCxnSpPr>
        <p:spPr>
          <a:xfrm flipH="1" rot="10800000">
            <a:off x="11272263" y="2270988"/>
            <a:ext cx="8325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061" name="Google Shape;2061;p97"/>
          <p:cNvGrpSpPr/>
          <p:nvPr/>
        </p:nvGrpSpPr>
        <p:grpSpPr>
          <a:xfrm>
            <a:off x="728384" y="6997705"/>
            <a:ext cx="1770566" cy="1612110"/>
            <a:chOff x="120469" y="3418225"/>
            <a:chExt cx="911582" cy="1048800"/>
          </a:xfrm>
        </p:grpSpPr>
        <p:pic>
          <p:nvPicPr>
            <p:cNvPr id="2062" name="Google Shape;2062;p97"/>
            <p:cNvPicPr preferRelativeResize="0"/>
            <p:nvPr/>
          </p:nvPicPr>
          <p:blipFill rotWithShape="1">
            <a:blip r:embed="rId5">
              <a:alphaModFix/>
            </a:blip>
            <a:srcRect b="5473" l="0" r="81050" t="0"/>
            <a:stretch/>
          </p:blipFill>
          <p:spPr>
            <a:xfrm>
              <a:off x="126275" y="34182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3" name="Google Shape;2063;p97"/>
            <p:cNvPicPr preferRelativeResize="0"/>
            <p:nvPr/>
          </p:nvPicPr>
          <p:blipFill rotWithShape="1">
            <a:blip r:embed="rId5">
              <a:alphaModFix/>
            </a:blip>
            <a:srcRect b="5473" l="39593" r="41009" t="0"/>
            <a:stretch/>
          </p:blipFill>
          <p:spPr>
            <a:xfrm>
              <a:off x="120469" y="39393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4" name="Google Shape;2064;p97"/>
            <p:cNvPicPr preferRelativeResize="0"/>
            <p:nvPr/>
          </p:nvPicPr>
          <p:blipFill rotWithShape="1">
            <a:blip r:embed="rId5">
              <a:alphaModFix/>
            </a:blip>
            <a:srcRect b="5473" l="60123" r="20926" t="0"/>
            <a:stretch/>
          </p:blipFill>
          <p:spPr>
            <a:xfrm>
              <a:off x="579163" y="39393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5" name="Google Shape;2065;p97"/>
            <p:cNvPicPr preferRelativeResize="0"/>
            <p:nvPr/>
          </p:nvPicPr>
          <p:blipFill rotWithShape="1">
            <a:blip r:embed="rId5">
              <a:alphaModFix/>
            </a:blip>
            <a:srcRect b="5473" l="19841" r="60760" t="0"/>
            <a:stretch/>
          </p:blipFill>
          <p:spPr>
            <a:xfrm>
              <a:off x="573875" y="34182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0" name="Google Shape;2030;p97"/>
            <p:cNvSpPr/>
            <p:nvPr/>
          </p:nvSpPr>
          <p:spPr>
            <a:xfrm>
              <a:off x="126275" y="3418225"/>
              <a:ext cx="901200" cy="10488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</p:grpSp>
      <p:cxnSp>
        <p:nvCxnSpPr>
          <p:cNvPr id="2066" name="Google Shape;2066;p97"/>
          <p:cNvCxnSpPr>
            <a:stCxn id="2067" idx="3"/>
            <a:endCxn id="2068" idx="1"/>
          </p:cNvCxnSpPr>
          <p:nvPr/>
        </p:nvCxnSpPr>
        <p:spPr>
          <a:xfrm>
            <a:off x="9643175" y="6647838"/>
            <a:ext cx="411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69" name="Google Shape;2069;p97"/>
          <p:cNvCxnSpPr>
            <a:stCxn id="2056" idx="3"/>
            <a:endCxn id="2031" idx="2"/>
          </p:cNvCxnSpPr>
          <p:nvPr/>
        </p:nvCxnSpPr>
        <p:spPr>
          <a:xfrm>
            <a:off x="2472303" y="5666630"/>
            <a:ext cx="414900" cy="1082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68" name="Google Shape;2068;p97"/>
          <p:cNvSpPr/>
          <p:nvPr/>
        </p:nvSpPr>
        <p:spPr>
          <a:xfrm>
            <a:off x="10054626" y="6322801"/>
            <a:ext cx="1551600" cy="6501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Relevant 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score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070" name="Google Shape;2070;p97"/>
          <p:cNvCxnSpPr/>
          <p:nvPr/>
        </p:nvCxnSpPr>
        <p:spPr>
          <a:xfrm>
            <a:off x="11606233" y="6679230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31" name="Google Shape;2031;p97"/>
          <p:cNvSpPr/>
          <p:nvPr/>
        </p:nvSpPr>
        <p:spPr>
          <a:xfrm>
            <a:off x="2887075" y="6340100"/>
            <a:ext cx="2053200" cy="8175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 pose model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1" name="Google Shape;2071;p97"/>
          <p:cNvSpPr txBox="1"/>
          <p:nvPr/>
        </p:nvSpPr>
        <p:spPr>
          <a:xfrm>
            <a:off x="13521100" y="567025"/>
            <a:ext cx="235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Training stage </a:t>
            </a:r>
            <a:endParaRPr b="1" sz="2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2" name="Google Shape;2072;p97"/>
          <p:cNvSpPr txBox="1"/>
          <p:nvPr/>
        </p:nvSpPr>
        <p:spPr>
          <a:xfrm>
            <a:off x="15795900" y="4078125"/>
            <a:ext cx="23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Active learning</a:t>
            </a:r>
            <a:endParaRPr b="1" sz="23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073" name="Google Shape;2073;p97"/>
          <p:cNvCxnSpPr>
            <a:stCxn id="2030" idx="3"/>
            <a:endCxn id="2031" idx="2"/>
          </p:cNvCxnSpPr>
          <p:nvPr/>
        </p:nvCxnSpPr>
        <p:spPr>
          <a:xfrm flipH="1" rot="10800000">
            <a:off x="2490062" y="6748961"/>
            <a:ext cx="396900" cy="1054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74" name="Google Shape;2074;p97"/>
          <p:cNvSpPr/>
          <p:nvPr/>
        </p:nvSpPr>
        <p:spPr>
          <a:xfrm>
            <a:off x="18692000" y="1433875"/>
            <a:ext cx="3066600" cy="7548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Query top-2K data</a:t>
            </a:r>
            <a:endParaRPr b="1" sz="2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5" name="Google Shape;2075;p97"/>
          <p:cNvSpPr txBox="1"/>
          <p:nvPr/>
        </p:nvSpPr>
        <p:spPr>
          <a:xfrm>
            <a:off x="433800" y="-8472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Overview </a:t>
            </a:r>
            <a:endParaRPr b="1" sz="2900">
              <a:solidFill>
                <a:srgbClr val="990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6" name="Google Shape;2076;p97"/>
          <p:cNvSpPr/>
          <p:nvPr/>
        </p:nvSpPr>
        <p:spPr>
          <a:xfrm>
            <a:off x="18692000" y="1433875"/>
            <a:ext cx="3066600" cy="7548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Query top-2K data</a:t>
            </a:r>
            <a:endParaRPr b="1" sz="2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7" name="Google Shape;2077;p97"/>
          <p:cNvSpPr/>
          <p:nvPr/>
        </p:nvSpPr>
        <p:spPr>
          <a:xfrm>
            <a:off x="19346575" y="3718450"/>
            <a:ext cx="3181500" cy="1222200"/>
          </a:xfrm>
          <a:prstGeom prst="round2DiagRect">
            <a:avLst>
              <a:gd fmla="val 0" name="adj1"/>
              <a:gd fmla="val 5000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8" name="Google Shape;2078;p97"/>
          <p:cNvSpPr/>
          <p:nvPr/>
        </p:nvSpPr>
        <p:spPr>
          <a:xfrm>
            <a:off x="5538225" y="5424775"/>
            <a:ext cx="1289700" cy="8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Labeled </a:t>
            </a:r>
            <a:br>
              <a:rPr b="1" lang="en-US">
                <a:latin typeface="DM Sans"/>
                <a:ea typeface="DM Sans"/>
                <a:cs typeface="DM Sans"/>
                <a:sym typeface="DM Sans"/>
              </a:rPr>
            </a:b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2D feature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9" name="Google Shape;2079;p97"/>
          <p:cNvSpPr/>
          <p:nvPr/>
        </p:nvSpPr>
        <p:spPr>
          <a:xfrm>
            <a:off x="5538225" y="7370450"/>
            <a:ext cx="1289700" cy="8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Unlabeled </a:t>
            </a:r>
            <a:br>
              <a:rPr b="1" lang="en-US">
                <a:latin typeface="DM Sans"/>
                <a:ea typeface="DM Sans"/>
                <a:cs typeface="DM Sans"/>
                <a:sym typeface="DM Sans"/>
              </a:rPr>
            </a:b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2D feature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7" name="Google Shape;2067;p97"/>
          <p:cNvSpPr/>
          <p:nvPr/>
        </p:nvSpPr>
        <p:spPr>
          <a:xfrm>
            <a:off x="7402775" y="5681388"/>
            <a:ext cx="2240400" cy="1932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0" name="Google Shape;2080;p97"/>
          <p:cNvGrpSpPr/>
          <p:nvPr/>
        </p:nvGrpSpPr>
        <p:grpSpPr>
          <a:xfrm>
            <a:off x="7599359" y="5925262"/>
            <a:ext cx="1933944" cy="1445176"/>
            <a:chOff x="835260" y="2985386"/>
            <a:chExt cx="2648150" cy="2008026"/>
          </a:xfrm>
        </p:grpSpPr>
        <p:grpSp>
          <p:nvGrpSpPr>
            <p:cNvPr id="2081" name="Google Shape;2081;p97"/>
            <p:cNvGrpSpPr/>
            <p:nvPr/>
          </p:nvGrpSpPr>
          <p:grpSpPr>
            <a:xfrm>
              <a:off x="835260" y="2985386"/>
              <a:ext cx="2648150" cy="2008026"/>
              <a:chOff x="4492575" y="1424225"/>
              <a:chExt cx="3292490" cy="2502525"/>
            </a:xfrm>
          </p:grpSpPr>
          <p:sp>
            <p:nvSpPr>
              <p:cNvPr id="2082" name="Google Shape;2082;p97"/>
              <p:cNvSpPr/>
              <p:nvPr/>
            </p:nvSpPr>
            <p:spPr>
              <a:xfrm>
                <a:off x="4492575" y="1424225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rgbClr val="1111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083" name="Google Shape;2083;p97"/>
              <p:cNvSpPr/>
              <p:nvPr/>
            </p:nvSpPr>
            <p:spPr>
              <a:xfrm>
                <a:off x="5871665" y="2171150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084" name="Google Shape;2084;p97"/>
              <p:cNvSpPr/>
              <p:nvPr/>
            </p:nvSpPr>
            <p:spPr>
              <a:xfrm>
                <a:off x="5413275" y="2266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085" name="Google Shape;2085;p97"/>
              <p:cNvSpPr/>
              <p:nvPr/>
            </p:nvSpPr>
            <p:spPr>
              <a:xfrm>
                <a:off x="6861075" y="3028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086" name="Google Shape;2086;p97"/>
              <p:cNvSpPr/>
              <p:nvPr/>
            </p:nvSpPr>
            <p:spPr>
              <a:xfrm>
                <a:off x="4879875" y="24184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087" name="Google Shape;2087;p97"/>
              <p:cNvSpPr/>
              <p:nvPr/>
            </p:nvSpPr>
            <p:spPr>
              <a:xfrm>
                <a:off x="7394475" y="25708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088" name="Google Shape;2088;p97"/>
              <p:cNvSpPr/>
              <p:nvPr/>
            </p:nvSpPr>
            <p:spPr>
              <a:xfrm>
                <a:off x="5184675" y="15802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089" name="Google Shape;2089;p97"/>
              <p:cNvSpPr/>
              <p:nvPr/>
            </p:nvSpPr>
            <p:spPr>
              <a:xfrm>
                <a:off x="6099075" y="32566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090" name="Google Shape;2090;p97"/>
              <p:cNvSpPr/>
              <p:nvPr/>
            </p:nvSpPr>
            <p:spPr>
              <a:xfrm>
                <a:off x="6134120" y="2666930"/>
                <a:ext cx="72000" cy="72000"/>
              </a:xfrm>
              <a:prstGeom prst="ellipse">
                <a:avLst/>
              </a:prstGeom>
              <a:solidFill>
                <a:srgbClr val="93C47D"/>
              </a:solidFill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</p:grpSp>
        <p:cxnSp>
          <p:nvCxnSpPr>
            <p:cNvPr id="2091" name="Google Shape;2091;p97"/>
            <p:cNvCxnSpPr>
              <a:stCxn id="2084" idx="1"/>
              <a:endCxn id="2082" idx="1"/>
            </p:cNvCxnSpPr>
            <p:nvPr/>
          </p:nvCxnSpPr>
          <p:spPr>
            <a:xfrm rot="10800000">
              <a:off x="1060760" y="3191707"/>
              <a:ext cx="523500" cy="477600"/>
            </a:xfrm>
            <a:prstGeom prst="straightConnector1">
              <a:avLst/>
            </a:prstGeom>
            <a:noFill/>
            <a:ln cap="flat" cmpd="sng" w="28575">
              <a:solidFill>
                <a:srgbClr val="11111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92" name="Google Shape;2092;p97"/>
            <p:cNvSpPr txBox="1"/>
            <p:nvPr/>
          </p:nvSpPr>
          <p:spPr>
            <a:xfrm>
              <a:off x="1316025" y="3093497"/>
              <a:ext cx="3276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δ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cxnSp>
        <p:nvCxnSpPr>
          <p:cNvPr id="2093" name="Google Shape;2093;p97"/>
          <p:cNvCxnSpPr>
            <a:stCxn id="2078" idx="3"/>
          </p:cNvCxnSpPr>
          <p:nvPr/>
        </p:nvCxnSpPr>
        <p:spPr>
          <a:xfrm>
            <a:off x="6827925" y="5833525"/>
            <a:ext cx="284700" cy="7449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4" name="Google Shape;2094;p97"/>
          <p:cNvCxnSpPr>
            <a:endCxn id="2079" idx="1"/>
          </p:cNvCxnSpPr>
          <p:nvPr/>
        </p:nvCxnSpPr>
        <p:spPr>
          <a:xfrm flipH="1" rot="-5400000">
            <a:off x="4991475" y="7232450"/>
            <a:ext cx="831300" cy="262200"/>
          </a:xfrm>
          <a:prstGeom prst="bent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5" name="Google Shape;2095;p97"/>
          <p:cNvCxnSpPr>
            <a:stCxn id="2078" idx="1"/>
          </p:cNvCxnSpPr>
          <p:nvPr/>
        </p:nvCxnSpPr>
        <p:spPr>
          <a:xfrm flipH="1">
            <a:off x="5257125" y="5833525"/>
            <a:ext cx="281100" cy="7524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6" name="Google Shape;2096;p97"/>
          <p:cNvSpPr txBox="1"/>
          <p:nvPr/>
        </p:nvSpPr>
        <p:spPr>
          <a:xfrm>
            <a:off x="7846299" y="7699325"/>
            <a:ext cx="164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097" name="Google Shape;2097;p97"/>
          <p:cNvCxnSpPr>
            <a:stCxn id="2079" idx="3"/>
          </p:cNvCxnSpPr>
          <p:nvPr/>
        </p:nvCxnSpPr>
        <p:spPr>
          <a:xfrm flipH="1" rot="10800000">
            <a:off x="6827925" y="6909800"/>
            <a:ext cx="293100" cy="869400"/>
          </a:xfrm>
          <a:prstGeom prst="bent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8" name="Google Shape;2098;p97"/>
          <p:cNvCxnSpPr/>
          <p:nvPr/>
        </p:nvCxnSpPr>
        <p:spPr>
          <a:xfrm>
            <a:off x="4940275" y="6585925"/>
            <a:ext cx="332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9" name="Google Shape;2099;p97"/>
          <p:cNvCxnSpPr/>
          <p:nvPr/>
        </p:nvCxnSpPr>
        <p:spPr>
          <a:xfrm>
            <a:off x="4951125" y="6935975"/>
            <a:ext cx="3393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0" name="Google Shape;2100;p97"/>
          <p:cNvCxnSpPr/>
          <p:nvPr/>
        </p:nvCxnSpPr>
        <p:spPr>
          <a:xfrm>
            <a:off x="7097325" y="6582263"/>
            <a:ext cx="304800" cy="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stealth"/>
          </a:ln>
        </p:spPr>
      </p:cxnSp>
      <p:cxnSp>
        <p:nvCxnSpPr>
          <p:cNvPr id="2101" name="Google Shape;2101;p97"/>
          <p:cNvCxnSpPr/>
          <p:nvPr/>
        </p:nvCxnSpPr>
        <p:spPr>
          <a:xfrm>
            <a:off x="7106825" y="6905475"/>
            <a:ext cx="301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stealth"/>
          </a:ln>
        </p:spPr>
      </p:cxnSp>
      <p:grpSp>
        <p:nvGrpSpPr>
          <p:cNvPr id="2102" name="Google Shape;2102;p97"/>
          <p:cNvGrpSpPr/>
          <p:nvPr/>
        </p:nvGrpSpPr>
        <p:grpSpPr>
          <a:xfrm>
            <a:off x="11989130" y="5828842"/>
            <a:ext cx="908379" cy="1700758"/>
            <a:chOff x="120469" y="3418225"/>
            <a:chExt cx="458176" cy="1048815"/>
          </a:xfrm>
        </p:grpSpPr>
        <p:pic>
          <p:nvPicPr>
            <p:cNvPr id="2103" name="Google Shape;2103;p97"/>
            <p:cNvPicPr preferRelativeResize="0"/>
            <p:nvPr/>
          </p:nvPicPr>
          <p:blipFill rotWithShape="1">
            <a:blip r:embed="rId5">
              <a:alphaModFix/>
            </a:blip>
            <a:srcRect b="5473" l="0" r="81050" t="0"/>
            <a:stretch/>
          </p:blipFill>
          <p:spPr>
            <a:xfrm>
              <a:off x="126275" y="34182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4" name="Google Shape;2104;p97"/>
            <p:cNvPicPr preferRelativeResize="0"/>
            <p:nvPr/>
          </p:nvPicPr>
          <p:blipFill rotWithShape="1">
            <a:blip r:embed="rId5">
              <a:alphaModFix/>
            </a:blip>
            <a:srcRect b="5473" l="39593" r="41009" t="0"/>
            <a:stretch/>
          </p:blipFill>
          <p:spPr>
            <a:xfrm>
              <a:off x="120469" y="39393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5" name="Google Shape;2105;p97"/>
            <p:cNvSpPr/>
            <p:nvPr/>
          </p:nvSpPr>
          <p:spPr>
            <a:xfrm>
              <a:off x="126272" y="3418240"/>
              <a:ext cx="447600" cy="1048800"/>
            </a:xfrm>
            <a:prstGeom prst="rect">
              <a:avLst/>
            </a:prstGeom>
            <a:noFill/>
            <a:ln cap="flat" cmpd="sng" w="28575">
              <a:solidFill>
                <a:srgbClr val="B754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98"/>
          <p:cNvSpPr/>
          <p:nvPr/>
        </p:nvSpPr>
        <p:spPr>
          <a:xfrm>
            <a:off x="2887323" y="4425889"/>
            <a:ext cx="2678100" cy="2486100"/>
          </a:xfrm>
          <a:prstGeom prst="ellipse">
            <a:avLst/>
          </a:prstGeom>
          <a:noFill/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1111"/>
              </a:solidFill>
            </a:endParaRPr>
          </a:p>
        </p:txBody>
      </p:sp>
      <p:sp>
        <p:nvSpPr>
          <p:cNvPr id="2111" name="Google Shape;2111;p9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2" name="Google Shape;2112;p98"/>
          <p:cNvSpPr txBox="1"/>
          <p:nvPr>
            <p:ph idx="4294967295" type="subTitle"/>
          </p:nvPr>
        </p:nvSpPr>
        <p:spPr>
          <a:xfrm>
            <a:off x="710850" y="2069550"/>
            <a:ext cx="13044300" cy="24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Apply Core-Set algorithm on 2D feature as relevant score.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Labeled data</a:t>
            </a:r>
            <a:r>
              <a:rPr b="1" lang="en-US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center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Given threshold(delta)as radius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3" name="Google Shape;2113;p98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Active learning - </a:t>
            </a:r>
            <a:r>
              <a:rPr b="1" lang="en-US" sz="5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b="1" lang="en-US" sz="5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b="1" lang="en-US" sz="5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levant Score</a:t>
            </a: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4" name="Google Shape;2114;p98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98"/>
          <p:cNvSpPr/>
          <p:nvPr/>
        </p:nvSpPr>
        <p:spPr>
          <a:xfrm>
            <a:off x="15516675" y="219525"/>
            <a:ext cx="2694300" cy="14541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6" name="Google Shape;2116;p98"/>
          <p:cNvGrpSpPr/>
          <p:nvPr/>
        </p:nvGrpSpPr>
        <p:grpSpPr>
          <a:xfrm>
            <a:off x="-8365498" y="2069550"/>
            <a:ext cx="7712449" cy="5321223"/>
            <a:chOff x="2851408" y="6040875"/>
            <a:chExt cx="6695997" cy="3558157"/>
          </a:xfrm>
        </p:grpSpPr>
        <p:sp>
          <p:nvSpPr>
            <p:cNvPr id="2117" name="Google Shape;2117;p98"/>
            <p:cNvSpPr/>
            <p:nvPr/>
          </p:nvSpPr>
          <p:spPr>
            <a:xfrm>
              <a:off x="2851408" y="7900132"/>
              <a:ext cx="6594900" cy="16989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sp>
          <p:nvSpPr>
            <p:cNvPr id="2118" name="Google Shape;2118;p98"/>
            <p:cNvSpPr/>
            <p:nvPr/>
          </p:nvSpPr>
          <p:spPr>
            <a:xfrm>
              <a:off x="3695305" y="6040875"/>
              <a:ext cx="5852100" cy="1473600"/>
            </a:xfrm>
            <a:prstGeom prst="rect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</p:grpSp>
      <p:sp>
        <p:nvSpPr>
          <p:cNvPr id="2119" name="Google Shape;2119;p98"/>
          <p:cNvSpPr/>
          <p:nvPr/>
        </p:nvSpPr>
        <p:spPr>
          <a:xfrm>
            <a:off x="16726267" y="5520572"/>
            <a:ext cx="29168" cy="566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0" name="Google Shape;212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500" y="424741"/>
            <a:ext cx="4767302" cy="150985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121" name="Google Shape;2121;p98"/>
          <p:cNvGrpSpPr/>
          <p:nvPr/>
        </p:nvGrpSpPr>
        <p:grpSpPr>
          <a:xfrm>
            <a:off x="3410145" y="4646836"/>
            <a:ext cx="3620205" cy="2475909"/>
            <a:chOff x="4879875" y="1580225"/>
            <a:chExt cx="2586600" cy="1748400"/>
          </a:xfrm>
        </p:grpSpPr>
        <p:sp>
          <p:nvSpPr>
            <p:cNvPr id="2122" name="Google Shape;2122;p98"/>
            <p:cNvSpPr/>
            <p:nvPr/>
          </p:nvSpPr>
          <p:spPr>
            <a:xfrm>
              <a:off x="5413275" y="2266025"/>
              <a:ext cx="72000" cy="72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111111"/>
                </a:solidFill>
              </a:endParaRPr>
            </a:p>
          </p:txBody>
        </p:sp>
        <p:sp>
          <p:nvSpPr>
            <p:cNvPr id="2123" name="Google Shape;2123;p98"/>
            <p:cNvSpPr/>
            <p:nvPr/>
          </p:nvSpPr>
          <p:spPr>
            <a:xfrm>
              <a:off x="6752190" y="3028025"/>
              <a:ext cx="72000" cy="72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111111"/>
                </a:solidFill>
              </a:endParaRPr>
            </a:p>
          </p:txBody>
        </p:sp>
        <p:sp>
          <p:nvSpPr>
            <p:cNvPr id="2124" name="Google Shape;2124;p98"/>
            <p:cNvSpPr/>
            <p:nvPr/>
          </p:nvSpPr>
          <p:spPr>
            <a:xfrm>
              <a:off x="4879875" y="2418425"/>
              <a:ext cx="72000" cy="72000"/>
            </a:xfrm>
            <a:prstGeom prst="ellipse">
              <a:avLst/>
            </a:prstGeom>
            <a:solidFill>
              <a:srgbClr val="E69138"/>
            </a:solidFill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111111"/>
                </a:solidFill>
              </a:endParaRPr>
            </a:p>
          </p:txBody>
        </p:sp>
        <p:sp>
          <p:nvSpPr>
            <p:cNvPr id="2125" name="Google Shape;2125;p98"/>
            <p:cNvSpPr/>
            <p:nvPr/>
          </p:nvSpPr>
          <p:spPr>
            <a:xfrm>
              <a:off x="7394475" y="2570825"/>
              <a:ext cx="72000" cy="72000"/>
            </a:xfrm>
            <a:prstGeom prst="ellipse">
              <a:avLst/>
            </a:prstGeom>
            <a:solidFill>
              <a:srgbClr val="4A86E8"/>
            </a:solidFill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111111"/>
                </a:solidFill>
              </a:endParaRPr>
            </a:p>
          </p:txBody>
        </p:sp>
        <p:sp>
          <p:nvSpPr>
            <p:cNvPr id="2126" name="Google Shape;2126;p98"/>
            <p:cNvSpPr/>
            <p:nvPr/>
          </p:nvSpPr>
          <p:spPr>
            <a:xfrm>
              <a:off x="5184675" y="1580225"/>
              <a:ext cx="72000" cy="72000"/>
            </a:xfrm>
            <a:prstGeom prst="ellipse">
              <a:avLst/>
            </a:prstGeom>
            <a:solidFill>
              <a:srgbClr val="9900FF"/>
            </a:solidFill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111111"/>
                </a:solidFill>
              </a:endParaRPr>
            </a:p>
          </p:txBody>
        </p:sp>
        <p:sp>
          <p:nvSpPr>
            <p:cNvPr id="2127" name="Google Shape;2127;p98"/>
            <p:cNvSpPr/>
            <p:nvPr/>
          </p:nvSpPr>
          <p:spPr>
            <a:xfrm>
              <a:off x="6099075" y="3256625"/>
              <a:ext cx="72000" cy="72000"/>
            </a:xfrm>
            <a:prstGeom prst="ellipse">
              <a:avLst/>
            </a:prstGeom>
            <a:solidFill>
              <a:srgbClr val="111111"/>
            </a:solidFill>
            <a:ln cap="flat" cmpd="sng" w="28575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111111"/>
                </a:solidFill>
              </a:endParaRPr>
            </a:p>
          </p:txBody>
        </p:sp>
        <p:sp>
          <p:nvSpPr>
            <p:cNvPr id="2128" name="Google Shape;2128;p98"/>
            <p:cNvSpPr/>
            <p:nvPr/>
          </p:nvSpPr>
          <p:spPr>
            <a:xfrm>
              <a:off x="6134120" y="2666930"/>
              <a:ext cx="72000" cy="72000"/>
            </a:xfrm>
            <a:prstGeom prst="ellipse">
              <a:avLst/>
            </a:prstGeom>
            <a:solidFill>
              <a:srgbClr val="93C47D"/>
            </a:solidFill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111111"/>
                </a:solidFill>
              </a:endParaRPr>
            </a:p>
          </p:txBody>
        </p:sp>
      </p:grpSp>
      <p:cxnSp>
        <p:nvCxnSpPr>
          <p:cNvPr id="2129" name="Google Shape;2129;p98"/>
          <p:cNvCxnSpPr>
            <a:stCxn id="2122" idx="1"/>
            <a:endCxn id="2130" idx="1"/>
          </p:cNvCxnSpPr>
          <p:nvPr/>
        </p:nvCxnSpPr>
        <p:spPr>
          <a:xfrm rot="10800000">
            <a:off x="3260349" y="4789929"/>
            <a:ext cx="911100" cy="843000"/>
          </a:xfrm>
          <a:prstGeom prst="straightConnector1">
            <a:avLst/>
          </a:prstGeom>
          <a:noFill/>
          <a:ln cap="flat" cmpd="sng" w="28575">
            <a:solidFill>
              <a:srgbClr val="11111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1" name="Google Shape;2131;p98"/>
          <p:cNvSpPr txBox="1"/>
          <p:nvPr/>
        </p:nvSpPr>
        <p:spPr>
          <a:xfrm>
            <a:off x="2940975" y="4904451"/>
            <a:ext cx="57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idact Gothic"/>
                <a:ea typeface="Didact Gothic"/>
                <a:cs typeface="Didact Gothic"/>
                <a:sym typeface="Didact Gothic"/>
              </a:rPr>
              <a:t>δ</a:t>
            </a:r>
            <a:endParaRPr sz="2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2" name="Google Shape;2132;p98"/>
          <p:cNvSpPr/>
          <p:nvPr/>
        </p:nvSpPr>
        <p:spPr>
          <a:xfrm>
            <a:off x="4798506" y="5483591"/>
            <a:ext cx="2678100" cy="24861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1111"/>
              </a:solidFill>
            </a:endParaRPr>
          </a:p>
        </p:txBody>
      </p:sp>
      <p:pic>
        <p:nvPicPr>
          <p:cNvPr id="2133" name="Google Shape;2133;p98"/>
          <p:cNvPicPr preferRelativeResize="0"/>
          <p:nvPr/>
        </p:nvPicPr>
        <p:blipFill rotWithShape="1">
          <a:blip r:embed="rId4">
            <a:alphaModFix/>
          </a:blip>
          <a:srcRect b="0" l="0" r="2562" t="1117"/>
          <a:stretch/>
        </p:blipFill>
        <p:spPr>
          <a:xfrm>
            <a:off x="8527050" y="4024450"/>
            <a:ext cx="9131252" cy="546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98"/>
          <p:cNvPicPr preferRelativeResize="0"/>
          <p:nvPr/>
        </p:nvPicPr>
        <p:blipFill rotWithShape="1">
          <a:blip r:embed="rId5">
            <a:alphaModFix/>
          </a:blip>
          <a:srcRect b="0" l="17479" r="9110" t="0"/>
          <a:stretch/>
        </p:blipFill>
        <p:spPr>
          <a:xfrm>
            <a:off x="9974950" y="6109875"/>
            <a:ext cx="209550" cy="2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98"/>
          <p:cNvPicPr preferRelativeResize="0"/>
          <p:nvPr/>
        </p:nvPicPr>
        <p:blipFill rotWithShape="1">
          <a:blip r:embed="rId5">
            <a:alphaModFix/>
          </a:blip>
          <a:srcRect b="0" l="17479" r="9110" t="0"/>
          <a:stretch/>
        </p:blipFill>
        <p:spPr>
          <a:xfrm>
            <a:off x="12599075" y="6700000"/>
            <a:ext cx="209550" cy="2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9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1" name="Google Shape;2141;p99"/>
          <p:cNvSpPr txBox="1"/>
          <p:nvPr>
            <p:ph idx="4294967295" type="subTitle"/>
          </p:nvPr>
        </p:nvSpPr>
        <p:spPr>
          <a:xfrm>
            <a:off x="710850" y="2069550"/>
            <a:ext cx="1304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Apply Core-Set algorithm on 2D feature as relevant score.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2" name="Google Shape;2142;p99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Active learning - </a:t>
            </a:r>
            <a:r>
              <a:rPr b="1" lang="en-US" sz="5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Relevant Score</a:t>
            </a: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3" name="Google Shape;2143;p99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99"/>
          <p:cNvSpPr/>
          <p:nvPr/>
        </p:nvSpPr>
        <p:spPr>
          <a:xfrm>
            <a:off x="15516675" y="219525"/>
            <a:ext cx="2694300" cy="14541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5" name="Google Shape;2145;p99"/>
          <p:cNvGrpSpPr/>
          <p:nvPr/>
        </p:nvGrpSpPr>
        <p:grpSpPr>
          <a:xfrm>
            <a:off x="-8365498" y="2069550"/>
            <a:ext cx="7712449" cy="5321223"/>
            <a:chOff x="2851408" y="6040875"/>
            <a:chExt cx="6695997" cy="3558157"/>
          </a:xfrm>
        </p:grpSpPr>
        <p:sp>
          <p:nvSpPr>
            <p:cNvPr id="2146" name="Google Shape;2146;p99"/>
            <p:cNvSpPr/>
            <p:nvPr/>
          </p:nvSpPr>
          <p:spPr>
            <a:xfrm>
              <a:off x="2851408" y="7900132"/>
              <a:ext cx="6594900" cy="16989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sp>
          <p:nvSpPr>
            <p:cNvPr id="2147" name="Google Shape;2147;p99"/>
            <p:cNvSpPr/>
            <p:nvPr/>
          </p:nvSpPr>
          <p:spPr>
            <a:xfrm>
              <a:off x="3695305" y="6040875"/>
              <a:ext cx="5852100" cy="1473600"/>
            </a:xfrm>
            <a:prstGeom prst="rect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</p:grpSp>
      <p:sp>
        <p:nvSpPr>
          <p:cNvPr id="2148" name="Google Shape;2148;p99"/>
          <p:cNvSpPr/>
          <p:nvPr/>
        </p:nvSpPr>
        <p:spPr>
          <a:xfrm>
            <a:off x="16726267" y="5291972"/>
            <a:ext cx="29100" cy="5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9" name="Google Shape;214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500" y="424741"/>
            <a:ext cx="4767302" cy="150985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0" name="Google Shape;2150;p99"/>
          <p:cNvSpPr/>
          <p:nvPr/>
        </p:nvSpPr>
        <p:spPr>
          <a:xfrm>
            <a:off x="2769498" y="4150414"/>
            <a:ext cx="2678100" cy="2486100"/>
          </a:xfrm>
          <a:prstGeom prst="ellipse">
            <a:avLst/>
          </a:prstGeom>
          <a:noFill/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1111"/>
              </a:solidFill>
            </a:endParaRPr>
          </a:p>
        </p:txBody>
      </p:sp>
      <p:grpSp>
        <p:nvGrpSpPr>
          <p:cNvPr id="2151" name="Google Shape;2151;p99"/>
          <p:cNvGrpSpPr/>
          <p:nvPr/>
        </p:nvGrpSpPr>
        <p:grpSpPr>
          <a:xfrm>
            <a:off x="2823150" y="4371322"/>
            <a:ext cx="4535608" cy="3322857"/>
            <a:chOff x="877039" y="3110560"/>
            <a:chExt cx="2606372" cy="1882852"/>
          </a:xfrm>
        </p:grpSpPr>
        <p:grpSp>
          <p:nvGrpSpPr>
            <p:cNvPr id="2152" name="Google Shape;2152;p99"/>
            <p:cNvGrpSpPr/>
            <p:nvPr/>
          </p:nvGrpSpPr>
          <p:grpSpPr>
            <a:xfrm>
              <a:off x="1146766" y="3110560"/>
              <a:ext cx="2336644" cy="1882852"/>
              <a:chOff x="4879875" y="1580225"/>
              <a:chExt cx="2905190" cy="2346525"/>
            </a:xfrm>
          </p:grpSpPr>
          <p:sp>
            <p:nvSpPr>
              <p:cNvPr id="2153" name="Google Shape;2153;p99"/>
              <p:cNvSpPr/>
              <p:nvPr/>
            </p:nvSpPr>
            <p:spPr>
              <a:xfrm>
                <a:off x="5871665" y="2171150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54" name="Google Shape;2154;p99"/>
              <p:cNvSpPr/>
              <p:nvPr/>
            </p:nvSpPr>
            <p:spPr>
              <a:xfrm>
                <a:off x="5413275" y="2266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55" name="Google Shape;2155;p99"/>
              <p:cNvSpPr/>
              <p:nvPr/>
            </p:nvSpPr>
            <p:spPr>
              <a:xfrm>
                <a:off x="6752190" y="3028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56" name="Google Shape;2156;p99"/>
              <p:cNvSpPr/>
              <p:nvPr/>
            </p:nvSpPr>
            <p:spPr>
              <a:xfrm>
                <a:off x="4879875" y="2418425"/>
                <a:ext cx="72000" cy="72000"/>
              </a:xfrm>
              <a:prstGeom prst="ellipse">
                <a:avLst/>
              </a:prstGeom>
              <a:solidFill>
                <a:srgbClr val="E69138"/>
              </a:solidFill>
              <a:ln cap="flat" cmpd="sng" w="2857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57" name="Google Shape;2157;p99"/>
              <p:cNvSpPr/>
              <p:nvPr/>
            </p:nvSpPr>
            <p:spPr>
              <a:xfrm>
                <a:off x="7394475" y="25708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58" name="Google Shape;2158;p99"/>
              <p:cNvSpPr/>
              <p:nvPr/>
            </p:nvSpPr>
            <p:spPr>
              <a:xfrm>
                <a:off x="5184675" y="15802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59" name="Google Shape;2159;p99"/>
              <p:cNvSpPr/>
              <p:nvPr/>
            </p:nvSpPr>
            <p:spPr>
              <a:xfrm>
                <a:off x="6099075" y="3256625"/>
                <a:ext cx="72000" cy="72000"/>
              </a:xfrm>
              <a:prstGeom prst="ellipse">
                <a:avLst/>
              </a:prstGeom>
              <a:solidFill>
                <a:srgbClr val="111111"/>
              </a:solidFill>
              <a:ln cap="flat" cmpd="sng" w="28575">
                <a:solidFill>
                  <a:srgbClr val="1111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60" name="Google Shape;2160;p99"/>
              <p:cNvSpPr/>
              <p:nvPr/>
            </p:nvSpPr>
            <p:spPr>
              <a:xfrm>
                <a:off x="5947125" y="2769149"/>
                <a:ext cx="72000" cy="72000"/>
              </a:xfrm>
              <a:prstGeom prst="ellipse">
                <a:avLst/>
              </a:prstGeom>
              <a:solidFill>
                <a:srgbClr val="93C47D"/>
              </a:solidFill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</p:grpSp>
        <p:sp>
          <p:nvSpPr>
            <p:cNvPr id="2161" name="Google Shape;2161;p99"/>
            <p:cNvSpPr txBox="1"/>
            <p:nvPr/>
          </p:nvSpPr>
          <p:spPr>
            <a:xfrm>
              <a:off x="877039" y="3256557"/>
              <a:ext cx="3276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2162" name="Google Shape;2162;p99"/>
          <p:cNvSpPr txBox="1"/>
          <p:nvPr/>
        </p:nvSpPr>
        <p:spPr>
          <a:xfrm>
            <a:off x="6082675" y="6462625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C2</a:t>
            </a:r>
            <a:endParaRPr b="1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63" name="Google Shape;2163;p99"/>
          <p:cNvSpPr txBox="1"/>
          <p:nvPr/>
        </p:nvSpPr>
        <p:spPr>
          <a:xfrm>
            <a:off x="3982400" y="542950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C1</a:t>
            </a:r>
            <a:endParaRPr b="1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64" name="Google Shape;2164;p99"/>
          <p:cNvSpPr txBox="1"/>
          <p:nvPr/>
        </p:nvSpPr>
        <p:spPr>
          <a:xfrm>
            <a:off x="3428950" y="572220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1C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u1</a:t>
            </a:r>
            <a:endParaRPr b="1">
              <a:solidFill>
                <a:srgbClr val="F1C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65" name="Google Shape;2165;p99"/>
          <p:cNvSpPr txBox="1"/>
          <p:nvPr/>
        </p:nvSpPr>
        <p:spPr>
          <a:xfrm>
            <a:off x="3942650" y="435535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u2</a:t>
            </a:r>
            <a:endParaRPr b="1">
              <a:solidFill>
                <a:srgbClr val="99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66" name="Google Shape;2166;p99"/>
          <p:cNvSpPr txBox="1"/>
          <p:nvPr/>
        </p:nvSpPr>
        <p:spPr>
          <a:xfrm>
            <a:off x="4986275" y="680210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u3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67" name="Google Shape;2167;p99"/>
          <p:cNvSpPr txBox="1"/>
          <p:nvPr/>
        </p:nvSpPr>
        <p:spPr>
          <a:xfrm>
            <a:off x="6802925" y="590580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A86E8"/>
                </a:solidFill>
                <a:latin typeface="Didact Gothic"/>
                <a:ea typeface="Didact Gothic"/>
                <a:cs typeface="Didact Gothic"/>
                <a:sym typeface="Didact Gothic"/>
              </a:rPr>
              <a:t>u4</a:t>
            </a:r>
            <a:endParaRPr b="1">
              <a:solidFill>
                <a:srgbClr val="4A86E8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68" name="Google Shape;2168;p99"/>
          <p:cNvSpPr txBox="1"/>
          <p:nvPr/>
        </p:nvSpPr>
        <p:spPr>
          <a:xfrm>
            <a:off x="5044338" y="5482513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  <a:latin typeface="Didact Gothic"/>
                <a:ea typeface="Didact Gothic"/>
                <a:cs typeface="Didact Gothic"/>
                <a:sym typeface="Didact Gothic"/>
              </a:rPr>
              <a:t>u5</a:t>
            </a:r>
            <a:endParaRPr b="1">
              <a:solidFill>
                <a:srgbClr val="38761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169" name="Google Shape;2169;p99"/>
          <p:cNvPicPr preferRelativeResize="0"/>
          <p:nvPr/>
        </p:nvPicPr>
        <p:blipFill rotWithShape="1">
          <a:blip r:embed="rId4">
            <a:alphaModFix/>
          </a:blip>
          <a:srcRect b="0" l="0" r="2562" t="1117"/>
          <a:stretch/>
        </p:blipFill>
        <p:spPr>
          <a:xfrm>
            <a:off x="8527050" y="3403075"/>
            <a:ext cx="9131252" cy="546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99"/>
          <p:cNvPicPr preferRelativeResize="0"/>
          <p:nvPr/>
        </p:nvPicPr>
        <p:blipFill rotWithShape="1">
          <a:blip r:embed="rId5">
            <a:alphaModFix/>
          </a:blip>
          <a:srcRect b="0" l="13915" r="10212" t="0"/>
          <a:stretch/>
        </p:blipFill>
        <p:spPr>
          <a:xfrm>
            <a:off x="9328798" y="7446238"/>
            <a:ext cx="142490" cy="247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99"/>
          <p:cNvPicPr preferRelativeResize="0"/>
          <p:nvPr/>
        </p:nvPicPr>
        <p:blipFill rotWithShape="1">
          <a:blip r:embed="rId6">
            <a:alphaModFix/>
          </a:blip>
          <a:srcRect b="17108" l="14471" r="0" t="0"/>
          <a:stretch/>
        </p:blipFill>
        <p:spPr>
          <a:xfrm>
            <a:off x="9328810" y="6056454"/>
            <a:ext cx="201012" cy="20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99"/>
          <p:cNvSpPr/>
          <p:nvPr/>
        </p:nvSpPr>
        <p:spPr>
          <a:xfrm>
            <a:off x="16726267" y="4301372"/>
            <a:ext cx="29100" cy="5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3" name="Google Shape;2173;p99"/>
          <p:cNvPicPr preferRelativeResize="0"/>
          <p:nvPr/>
        </p:nvPicPr>
        <p:blipFill rotWithShape="1">
          <a:blip r:embed="rId5">
            <a:alphaModFix/>
          </a:blip>
          <a:srcRect b="0" l="0" r="10209" t="0"/>
          <a:stretch/>
        </p:blipFill>
        <p:spPr>
          <a:xfrm>
            <a:off x="10548328" y="7915791"/>
            <a:ext cx="142500" cy="20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99"/>
          <p:cNvPicPr preferRelativeResize="0"/>
          <p:nvPr/>
        </p:nvPicPr>
        <p:blipFill rotWithShape="1">
          <a:blip r:embed="rId6">
            <a:alphaModFix/>
          </a:blip>
          <a:srcRect b="17108" l="14471" r="0" t="0"/>
          <a:stretch/>
        </p:blipFill>
        <p:spPr>
          <a:xfrm>
            <a:off x="11038485" y="6323154"/>
            <a:ext cx="201012" cy="20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99"/>
          <p:cNvPicPr preferRelativeResize="0"/>
          <p:nvPr/>
        </p:nvPicPr>
        <p:blipFill rotWithShape="1">
          <a:blip r:embed="rId7">
            <a:alphaModFix/>
          </a:blip>
          <a:srcRect b="0" l="17479" r="9110" t="0"/>
          <a:stretch/>
        </p:blipFill>
        <p:spPr>
          <a:xfrm>
            <a:off x="9984475" y="5511700"/>
            <a:ext cx="209550" cy="2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99"/>
          <p:cNvPicPr preferRelativeResize="0"/>
          <p:nvPr/>
        </p:nvPicPr>
        <p:blipFill rotWithShape="1">
          <a:blip r:embed="rId7">
            <a:alphaModFix/>
          </a:blip>
          <a:srcRect b="0" l="17479" r="9110" t="0"/>
          <a:stretch/>
        </p:blipFill>
        <p:spPr>
          <a:xfrm>
            <a:off x="12608600" y="6056438"/>
            <a:ext cx="209550" cy="2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7" name="Google Shape;2177;p99"/>
          <p:cNvSpPr/>
          <p:nvPr/>
        </p:nvSpPr>
        <p:spPr>
          <a:xfrm>
            <a:off x="8726500" y="5113400"/>
            <a:ext cx="3120900" cy="6624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00"/>
          <p:cNvSpPr/>
          <p:nvPr/>
        </p:nvSpPr>
        <p:spPr>
          <a:xfrm>
            <a:off x="2738248" y="4130489"/>
            <a:ext cx="2678100" cy="2486100"/>
          </a:xfrm>
          <a:prstGeom prst="ellipse">
            <a:avLst/>
          </a:prstGeom>
          <a:noFill/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1111"/>
              </a:solidFill>
            </a:endParaRPr>
          </a:p>
        </p:txBody>
      </p:sp>
      <p:sp>
        <p:nvSpPr>
          <p:cNvPr id="2183" name="Google Shape;2183;p10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4" name="Google Shape;2184;p100"/>
          <p:cNvSpPr txBox="1"/>
          <p:nvPr>
            <p:ph idx="4294967295" type="subTitle"/>
          </p:nvPr>
        </p:nvSpPr>
        <p:spPr>
          <a:xfrm>
            <a:off x="710850" y="2069550"/>
            <a:ext cx="130443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Apply Core-Set algorithm on</a:t>
            </a: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2D feature 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relevant score.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185" name="Google Shape;2185;p100"/>
          <p:cNvCxnSpPr>
            <a:stCxn id="2186" idx="3"/>
            <a:endCxn id="2187" idx="6"/>
          </p:cNvCxnSpPr>
          <p:nvPr/>
        </p:nvCxnSpPr>
        <p:spPr>
          <a:xfrm flipH="1">
            <a:off x="3362007" y="5409568"/>
            <a:ext cx="660600" cy="17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88" name="Google Shape;2188;p100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Active learning - </a:t>
            </a:r>
            <a:r>
              <a:rPr b="1" lang="en-US" sz="5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Relevant Score</a:t>
            </a: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9" name="Google Shape;2189;p100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0" name="Google Shape;2190;p100"/>
          <p:cNvPicPr preferRelativeResize="0"/>
          <p:nvPr/>
        </p:nvPicPr>
        <p:blipFill rotWithShape="1">
          <a:blip r:embed="rId3">
            <a:alphaModFix/>
          </a:blip>
          <a:srcRect b="0" l="0" r="2562" t="1117"/>
          <a:stretch/>
        </p:blipFill>
        <p:spPr>
          <a:xfrm>
            <a:off x="8527050" y="3326875"/>
            <a:ext cx="9131252" cy="5467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1" name="Google Shape;2191;p100"/>
          <p:cNvCxnSpPr>
            <a:stCxn id="2192" idx="7"/>
            <a:endCxn id="2193" idx="3"/>
          </p:cNvCxnSpPr>
          <p:nvPr/>
        </p:nvCxnSpPr>
        <p:spPr>
          <a:xfrm flipH="1" rot="10800000">
            <a:off x="5967868" y="5841122"/>
            <a:ext cx="827700" cy="575400"/>
          </a:xfrm>
          <a:prstGeom prst="straightConnector1">
            <a:avLst/>
          </a:prstGeom>
          <a:noFill/>
          <a:ln cap="flat" cmpd="sng" w="28575">
            <a:solidFill>
              <a:srgbClr val="11111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94" name="Google Shape;2194;p100"/>
          <p:cNvSpPr/>
          <p:nvPr/>
        </p:nvSpPr>
        <p:spPr>
          <a:xfrm>
            <a:off x="15516675" y="219525"/>
            <a:ext cx="2694300" cy="14541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5" name="Google Shape;2195;p100"/>
          <p:cNvCxnSpPr>
            <a:stCxn id="2196" idx="5"/>
            <a:endCxn id="2186" idx="0"/>
          </p:cNvCxnSpPr>
          <p:nvPr/>
        </p:nvCxnSpPr>
        <p:spPr>
          <a:xfrm>
            <a:off x="3773907" y="4438423"/>
            <a:ext cx="284400" cy="8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197" name="Google Shape;2197;p100"/>
          <p:cNvGrpSpPr/>
          <p:nvPr/>
        </p:nvGrpSpPr>
        <p:grpSpPr>
          <a:xfrm>
            <a:off x="2791900" y="4351397"/>
            <a:ext cx="4535608" cy="3322857"/>
            <a:chOff x="877039" y="3110560"/>
            <a:chExt cx="2606372" cy="1882852"/>
          </a:xfrm>
        </p:grpSpPr>
        <p:grpSp>
          <p:nvGrpSpPr>
            <p:cNvPr id="2198" name="Google Shape;2198;p100"/>
            <p:cNvGrpSpPr/>
            <p:nvPr/>
          </p:nvGrpSpPr>
          <p:grpSpPr>
            <a:xfrm>
              <a:off x="1146766" y="3110560"/>
              <a:ext cx="2336644" cy="1882852"/>
              <a:chOff x="4879875" y="1580225"/>
              <a:chExt cx="2905190" cy="2346525"/>
            </a:xfrm>
          </p:grpSpPr>
          <p:sp>
            <p:nvSpPr>
              <p:cNvPr id="2199" name="Google Shape;2199;p100"/>
              <p:cNvSpPr/>
              <p:nvPr/>
            </p:nvSpPr>
            <p:spPr>
              <a:xfrm>
                <a:off x="5871665" y="2171150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86" name="Google Shape;2186;p100"/>
              <p:cNvSpPr/>
              <p:nvPr/>
            </p:nvSpPr>
            <p:spPr>
              <a:xfrm>
                <a:off x="5413275" y="2266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92" name="Google Shape;2192;p100"/>
              <p:cNvSpPr/>
              <p:nvPr/>
            </p:nvSpPr>
            <p:spPr>
              <a:xfrm>
                <a:off x="6752190" y="3028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87" name="Google Shape;2187;p100"/>
              <p:cNvSpPr/>
              <p:nvPr/>
            </p:nvSpPr>
            <p:spPr>
              <a:xfrm>
                <a:off x="4879875" y="2418425"/>
                <a:ext cx="72000" cy="72000"/>
              </a:xfrm>
              <a:prstGeom prst="ellipse">
                <a:avLst/>
              </a:prstGeom>
              <a:solidFill>
                <a:srgbClr val="E69138"/>
              </a:solidFill>
              <a:ln cap="flat" cmpd="sng" w="2857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93" name="Google Shape;2193;p100"/>
              <p:cNvSpPr/>
              <p:nvPr/>
            </p:nvSpPr>
            <p:spPr>
              <a:xfrm>
                <a:off x="7394475" y="25708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196" name="Google Shape;2196;p100"/>
              <p:cNvSpPr/>
              <p:nvPr/>
            </p:nvSpPr>
            <p:spPr>
              <a:xfrm>
                <a:off x="5184675" y="15802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00" name="Google Shape;2200;p100"/>
              <p:cNvSpPr/>
              <p:nvPr/>
            </p:nvSpPr>
            <p:spPr>
              <a:xfrm>
                <a:off x="6099075" y="3256625"/>
                <a:ext cx="72000" cy="72000"/>
              </a:xfrm>
              <a:prstGeom prst="ellipse">
                <a:avLst/>
              </a:prstGeom>
              <a:solidFill>
                <a:srgbClr val="111111"/>
              </a:solidFill>
              <a:ln cap="flat" cmpd="sng" w="28575">
                <a:solidFill>
                  <a:srgbClr val="1111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01" name="Google Shape;2201;p100"/>
              <p:cNvSpPr/>
              <p:nvPr/>
            </p:nvSpPr>
            <p:spPr>
              <a:xfrm>
                <a:off x="5947125" y="2769149"/>
                <a:ext cx="72000" cy="72000"/>
              </a:xfrm>
              <a:prstGeom prst="ellipse">
                <a:avLst/>
              </a:prstGeom>
              <a:solidFill>
                <a:srgbClr val="93C47D"/>
              </a:solidFill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</p:grpSp>
        <p:sp>
          <p:nvSpPr>
            <p:cNvPr id="2202" name="Google Shape;2202;p100"/>
            <p:cNvSpPr txBox="1"/>
            <p:nvPr/>
          </p:nvSpPr>
          <p:spPr>
            <a:xfrm>
              <a:off x="877039" y="3256557"/>
              <a:ext cx="3276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2203" name="Google Shape;2203;p100"/>
          <p:cNvGrpSpPr/>
          <p:nvPr/>
        </p:nvGrpSpPr>
        <p:grpSpPr>
          <a:xfrm>
            <a:off x="-7595998" y="2069550"/>
            <a:ext cx="7596006" cy="5288798"/>
            <a:chOff x="3326100" y="6040875"/>
            <a:chExt cx="6594900" cy="3536475"/>
          </a:xfrm>
        </p:grpSpPr>
        <p:sp>
          <p:nvSpPr>
            <p:cNvPr id="2204" name="Google Shape;2204;p100"/>
            <p:cNvSpPr/>
            <p:nvPr/>
          </p:nvSpPr>
          <p:spPr>
            <a:xfrm>
              <a:off x="3326100" y="7878450"/>
              <a:ext cx="6594900" cy="16989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sp>
          <p:nvSpPr>
            <p:cNvPr id="2205" name="Google Shape;2205;p100"/>
            <p:cNvSpPr/>
            <p:nvPr/>
          </p:nvSpPr>
          <p:spPr>
            <a:xfrm>
              <a:off x="3326100" y="6040875"/>
              <a:ext cx="5852100" cy="1473600"/>
            </a:xfrm>
            <a:prstGeom prst="rect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</p:grpSp>
      <p:sp>
        <p:nvSpPr>
          <p:cNvPr id="2206" name="Google Shape;2206;p100"/>
          <p:cNvSpPr txBox="1"/>
          <p:nvPr/>
        </p:nvSpPr>
        <p:spPr>
          <a:xfrm>
            <a:off x="18493500" y="2570050"/>
            <a:ext cx="476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DM Sans"/>
                <a:ea typeface="DM Sans"/>
                <a:cs typeface="DM Sans"/>
                <a:sym typeface="DM Sans"/>
              </a:rPr>
              <a:t>Pick the most informative data points</a:t>
            </a:r>
            <a:endParaRPr b="1"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07" name="Google Shape;2207;p100"/>
          <p:cNvPicPr preferRelativeResize="0"/>
          <p:nvPr/>
        </p:nvPicPr>
        <p:blipFill rotWithShape="1">
          <a:blip r:embed="rId4">
            <a:alphaModFix/>
          </a:blip>
          <a:srcRect b="0" l="13915" r="10212" t="0"/>
          <a:stretch/>
        </p:blipFill>
        <p:spPr>
          <a:xfrm>
            <a:off x="9328798" y="7370038"/>
            <a:ext cx="142490" cy="247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100"/>
          <p:cNvPicPr preferRelativeResize="0"/>
          <p:nvPr/>
        </p:nvPicPr>
        <p:blipFill rotWithShape="1">
          <a:blip r:embed="rId5">
            <a:alphaModFix/>
          </a:blip>
          <a:srcRect b="17108" l="14471" r="0" t="0"/>
          <a:stretch/>
        </p:blipFill>
        <p:spPr>
          <a:xfrm>
            <a:off x="9328810" y="5980254"/>
            <a:ext cx="201012" cy="20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00"/>
          <p:cNvSpPr/>
          <p:nvPr/>
        </p:nvSpPr>
        <p:spPr>
          <a:xfrm>
            <a:off x="16726267" y="4225172"/>
            <a:ext cx="29100" cy="5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0" name="Google Shape;2210;p100"/>
          <p:cNvPicPr preferRelativeResize="0"/>
          <p:nvPr/>
        </p:nvPicPr>
        <p:blipFill rotWithShape="1">
          <a:blip r:embed="rId4">
            <a:alphaModFix/>
          </a:blip>
          <a:srcRect b="0" l="0" r="10209" t="0"/>
          <a:stretch/>
        </p:blipFill>
        <p:spPr>
          <a:xfrm>
            <a:off x="10548328" y="7839591"/>
            <a:ext cx="142500" cy="20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00"/>
          <p:cNvPicPr preferRelativeResize="0"/>
          <p:nvPr/>
        </p:nvPicPr>
        <p:blipFill rotWithShape="1">
          <a:blip r:embed="rId5">
            <a:alphaModFix/>
          </a:blip>
          <a:srcRect b="17108" l="14471" r="0" t="0"/>
          <a:stretch/>
        </p:blipFill>
        <p:spPr>
          <a:xfrm>
            <a:off x="11038485" y="6246954"/>
            <a:ext cx="201012" cy="20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78500" y="424741"/>
            <a:ext cx="4767302" cy="150985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3" name="Google Shape;2213;p100"/>
          <p:cNvSpPr txBox="1"/>
          <p:nvPr/>
        </p:nvSpPr>
        <p:spPr>
          <a:xfrm>
            <a:off x="6051425" y="644270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C2</a:t>
            </a:r>
            <a:endParaRPr b="1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14" name="Google Shape;2214;p100"/>
          <p:cNvSpPr txBox="1"/>
          <p:nvPr/>
        </p:nvSpPr>
        <p:spPr>
          <a:xfrm>
            <a:off x="3951150" y="5409575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C1</a:t>
            </a:r>
            <a:endParaRPr b="1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15" name="Google Shape;2215;p100"/>
          <p:cNvSpPr txBox="1"/>
          <p:nvPr/>
        </p:nvSpPr>
        <p:spPr>
          <a:xfrm>
            <a:off x="3397700" y="5702275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1C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u1</a:t>
            </a:r>
            <a:endParaRPr b="1">
              <a:solidFill>
                <a:srgbClr val="F1C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216" name="Google Shape;2216;p100"/>
          <p:cNvCxnSpPr>
            <a:endCxn id="2201" idx="1"/>
          </p:cNvCxnSpPr>
          <p:nvPr/>
        </p:nvCxnSpPr>
        <p:spPr>
          <a:xfrm>
            <a:off x="4127207" y="5397734"/>
            <a:ext cx="642600" cy="652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17" name="Google Shape;2217;p100"/>
          <p:cNvSpPr txBox="1"/>
          <p:nvPr/>
        </p:nvSpPr>
        <p:spPr>
          <a:xfrm>
            <a:off x="3911400" y="4259225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u2</a:t>
            </a:r>
            <a:endParaRPr b="1">
              <a:solidFill>
                <a:srgbClr val="99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18" name="Google Shape;2218;p100"/>
          <p:cNvSpPr txBox="1"/>
          <p:nvPr/>
        </p:nvSpPr>
        <p:spPr>
          <a:xfrm>
            <a:off x="4955025" y="6782175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u3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19" name="Google Shape;2219;p100"/>
          <p:cNvSpPr txBox="1"/>
          <p:nvPr/>
        </p:nvSpPr>
        <p:spPr>
          <a:xfrm>
            <a:off x="6771675" y="5885875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A86E8"/>
                </a:solidFill>
                <a:latin typeface="Didact Gothic"/>
                <a:ea typeface="Didact Gothic"/>
                <a:cs typeface="Didact Gothic"/>
                <a:sym typeface="Didact Gothic"/>
              </a:rPr>
              <a:t>u4</a:t>
            </a:r>
            <a:endParaRPr b="1">
              <a:solidFill>
                <a:srgbClr val="4A86E8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20" name="Google Shape;2220;p100"/>
          <p:cNvSpPr txBox="1"/>
          <p:nvPr/>
        </p:nvSpPr>
        <p:spPr>
          <a:xfrm>
            <a:off x="5013088" y="5462588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  <a:latin typeface="Didact Gothic"/>
                <a:ea typeface="Didact Gothic"/>
                <a:cs typeface="Didact Gothic"/>
                <a:sym typeface="Didact Gothic"/>
              </a:rPr>
              <a:t>u5</a:t>
            </a:r>
            <a:endParaRPr b="1">
              <a:solidFill>
                <a:srgbClr val="38761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221" name="Google Shape;2221;p100"/>
          <p:cNvCxnSpPr>
            <a:stCxn id="2201" idx="5"/>
            <a:endCxn id="2192" idx="1"/>
          </p:cNvCxnSpPr>
          <p:nvPr/>
        </p:nvCxnSpPr>
        <p:spPr>
          <a:xfrm>
            <a:off x="4841065" y="6122029"/>
            <a:ext cx="1055400" cy="294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222" name="Google Shape;2222;p100"/>
          <p:cNvPicPr preferRelativeResize="0"/>
          <p:nvPr/>
        </p:nvPicPr>
        <p:blipFill rotWithShape="1">
          <a:blip r:embed="rId7">
            <a:alphaModFix/>
          </a:blip>
          <a:srcRect b="0" l="17479" r="9110" t="0"/>
          <a:stretch/>
        </p:blipFill>
        <p:spPr>
          <a:xfrm>
            <a:off x="9965425" y="5409575"/>
            <a:ext cx="209550" cy="2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00"/>
          <p:cNvPicPr preferRelativeResize="0"/>
          <p:nvPr/>
        </p:nvPicPr>
        <p:blipFill rotWithShape="1">
          <a:blip r:embed="rId7">
            <a:alphaModFix/>
          </a:blip>
          <a:srcRect b="0" l="17479" r="9110" t="0"/>
          <a:stretch/>
        </p:blipFill>
        <p:spPr>
          <a:xfrm>
            <a:off x="12599075" y="5987850"/>
            <a:ext cx="209550" cy="2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100"/>
          <p:cNvSpPr/>
          <p:nvPr/>
        </p:nvSpPr>
        <p:spPr>
          <a:xfrm>
            <a:off x="8740775" y="5909275"/>
            <a:ext cx="4208400" cy="3285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65"/>
          <p:cNvSpPr txBox="1"/>
          <p:nvPr>
            <p:ph idx="4294967295" type="subTitle"/>
          </p:nvPr>
        </p:nvSpPr>
        <p:spPr>
          <a:xfrm>
            <a:off x="710850" y="1764750"/>
            <a:ext cx="156840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Standard </a:t>
            </a: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supervised learning</a:t>
            </a: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pipeline</a:t>
            </a:r>
            <a:endParaRPr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and its labels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Model/Network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65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Background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5" name="Google Shape;485;p65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65"/>
          <p:cNvGrpSpPr/>
          <p:nvPr/>
        </p:nvGrpSpPr>
        <p:grpSpPr>
          <a:xfrm>
            <a:off x="1552317" y="4627597"/>
            <a:ext cx="6363638" cy="4307189"/>
            <a:chOff x="4117789" y="1182054"/>
            <a:chExt cx="5167388" cy="3676331"/>
          </a:xfrm>
        </p:grpSpPr>
        <p:pic>
          <p:nvPicPr>
            <p:cNvPr descr="https://lh4.googleusercontent.com/IPl__NoVuRTLM9sU-xXxmKh_9YpP42QdXt7PxVNGNqH5bNm63tOThdtOpLseSAqACgawQQu-VC1wKrlpDcH6KkNJx7geKyQy9qL80aT1y5bdy1sxqUy67onfk4OCD0rKa7KmCIkozDk" id="487" name="Google Shape;487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78575">
              <a:off x="4777281" y="1625383"/>
              <a:ext cx="1242789" cy="1139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3.googleusercontent.com/wzn7O1KCanMRcuxcZBiVxH9KvX8Ozd6KNMzdUMIiTUl6uLwrvzN1CAsqhAnbxj1qVqWENec3UotsJnYjBjwRgyF8KgmebXWpoECgbsIHgr1Jc7dXO6bkHhNzm2IUjYvjk-D3vhGcopU" id="488" name="Google Shape;488;p65"/>
            <p:cNvPicPr preferRelativeResize="0"/>
            <p:nvPr/>
          </p:nvPicPr>
          <p:blipFill rotWithShape="1">
            <a:blip r:embed="rId4">
              <a:alphaModFix/>
            </a:blip>
            <a:srcRect b="0" l="0" r="2771" t="0"/>
            <a:stretch/>
          </p:blipFill>
          <p:spPr>
            <a:xfrm>
              <a:off x="7378989" y="1660874"/>
              <a:ext cx="1415850" cy="846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4.googleusercontent.com/tp6PnbDk8N7cROw09TvmfcBt2kkh_LAu2zbbfb1te7T8gmiCYnJ9rY_P3Hlakj_tSBmHCMzE-s9r4WwBiudMgKVBDG1TF03szoQXwpdH8MurTmHBAr0j5JBluLY6Pd07fU9TI_gyLjg" id="489" name="Google Shape;489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770711">
              <a:off x="7741700" y="3347261"/>
              <a:ext cx="1462804" cy="891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5.googleusercontent.com/YqtpJDyZzh716KqUFMvEhI09wiMLaQdXXxicfefR0MPTwpDE-XJzqUXdXCsAWXiBJkwi7bt55G8Q0Txn-YSOSPs3AYJPc0rtaK1V8CgpfwyslpAF21YeJxuReC0hugBUaiIbOO_NhiM" id="490" name="Google Shape;490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348513">
              <a:off x="5764900" y="3407818"/>
              <a:ext cx="1374525" cy="770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5.googleusercontent.com/qxDR7DhFHDRrsT2Iz6RbtlRuSFExH7g7SSKr0CGc3aLNz5c8kXlMV-qK1PLwBm7GF77_Uvd-zmuqlAGGOmpgdzll6CNBEFFKSPYpG8cRpw0Xx2xjG9L1jSe6V7jefnmOhOZ9SuOlyOg" id="491" name="Google Shape;491;p6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485">
              <a:off x="4117789" y="3337116"/>
              <a:ext cx="1787883" cy="846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3.googleusercontent.com/CejCBG4TOgRL3YDgu_tCWNcLZbd0nuKgs6Yy3AQb-MWyv0wmUUxlEBGjb-7tIxZh72YgDfqpVE5FZlrrpq73s075u1egIB4CwLem5GHdM2vx0OR0U5qzmNhBemxb3LmSVE37g7iyTeY" id="492" name="Google Shape;492;p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564664">
              <a:off x="6035797" y="1749571"/>
              <a:ext cx="1414431" cy="890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4.googleusercontent.com/wj1BawuTMi8-WRKWN3hpC3LFVnqAmkZUqWenzpzt7uEjYmZ0wVJf6Gb0ySiOyknf19_xmjkBtcJQjVSIHolsjKMURgxSA_ZagLFP58w8ZrsQZAnRnndg1tgEQ6dtjHEAw42AIzQ5fAo" id="493" name="Google Shape;493;p6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45478">
              <a:off x="6764432" y="3484529"/>
              <a:ext cx="1073236" cy="714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65"/>
            <p:cNvSpPr txBox="1"/>
            <p:nvPr/>
          </p:nvSpPr>
          <p:spPr>
            <a:xfrm>
              <a:off x="4979198" y="1182054"/>
              <a:ext cx="8451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Livvic"/>
                  <a:ea typeface="Livvic"/>
                  <a:cs typeface="Livvic"/>
                  <a:sym typeface="Livvic"/>
                </a:rPr>
                <a:t>Text</a:t>
              </a:r>
              <a:endParaRPr sz="2100">
                <a:latin typeface="Livvic"/>
                <a:ea typeface="Livvic"/>
                <a:cs typeface="Livvic"/>
                <a:sym typeface="Livvic"/>
              </a:endParaRPr>
            </a:p>
          </p:txBody>
        </p:sp>
        <p:sp>
          <p:nvSpPr>
            <p:cNvPr id="495" name="Google Shape;495;p65"/>
            <p:cNvSpPr txBox="1"/>
            <p:nvPr/>
          </p:nvSpPr>
          <p:spPr>
            <a:xfrm>
              <a:off x="6326294" y="1260891"/>
              <a:ext cx="12378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Livvic"/>
                  <a:ea typeface="Livvic"/>
                  <a:cs typeface="Livvic"/>
                  <a:sym typeface="Livvic"/>
                </a:rPr>
                <a:t>Audio</a:t>
              </a:r>
              <a:endParaRPr sz="2100">
                <a:latin typeface="Livvic"/>
                <a:ea typeface="Livvic"/>
                <a:cs typeface="Livvic"/>
                <a:sym typeface="Livvic"/>
              </a:endParaRPr>
            </a:p>
          </p:txBody>
        </p:sp>
        <p:sp>
          <p:nvSpPr>
            <p:cNvPr id="496" name="Google Shape;496;p65"/>
            <p:cNvSpPr txBox="1"/>
            <p:nvPr/>
          </p:nvSpPr>
          <p:spPr>
            <a:xfrm>
              <a:off x="7673501" y="1260891"/>
              <a:ext cx="12378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Livvic"/>
                  <a:ea typeface="Livvic"/>
                  <a:cs typeface="Livvic"/>
                  <a:sym typeface="Livvic"/>
                </a:rPr>
                <a:t>Sensor</a:t>
              </a:r>
              <a:endParaRPr sz="2100">
                <a:latin typeface="Livvic"/>
                <a:ea typeface="Livvic"/>
                <a:cs typeface="Livvic"/>
                <a:sym typeface="Livvic"/>
              </a:endParaRPr>
            </a:p>
          </p:txBody>
        </p:sp>
        <p:sp>
          <p:nvSpPr>
            <p:cNvPr id="497" name="Google Shape;497;p65"/>
            <p:cNvSpPr txBox="1"/>
            <p:nvPr/>
          </p:nvSpPr>
          <p:spPr>
            <a:xfrm>
              <a:off x="4760632" y="4207984"/>
              <a:ext cx="12378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Livvic"/>
                  <a:ea typeface="Livvic"/>
                  <a:cs typeface="Livvic"/>
                  <a:sym typeface="Livvic"/>
                </a:rPr>
                <a:t>Video</a:t>
              </a:r>
              <a:endParaRPr sz="2100">
                <a:latin typeface="Livvic"/>
                <a:ea typeface="Livvic"/>
                <a:cs typeface="Livvic"/>
                <a:sym typeface="Livvic"/>
              </a:endParaRPr>
            </a:p>
          </p:txBody>
        </p:sp>
        <p:sp>
          <p:nvSpPr>
            <p:cNvPr id="498" name="Google Shape;498;p65"/>
            <p:cNvSpPr txBox="1"/>
            <p:nvPr/>
          </p:nvSpPr>
          <p:spPr>
            <a:xfrm>
              <a:off x="6410157" y="4207984"/>
              <a:ext cx="12378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Livvic"/>
                  <a:ea typeface="Livvic"/>
                  <a:cs typeface="Livvic"/>
                  <a:sym typeface="Livvic"/>
                </a:rPr>
                <a:t>Image</a:t>
              </a:r>
              <a:endParaRPr sz="2100">
                <a:latin typeface="Livvic"/>
                <a:ea typeface="Livvic"/>
                <a:cs typeface="Livvic"/>
                <a:sym typeface="Livvic"/>
              </a:endParaRPr>
            </a:p>
          </p:txBody>
        </p:sp>
        <p:sp>
          <p:nvSpPr>
            <p:cNvPr id="499" name="Google Shape;499;p65"/>
            <p:cNvSpPr txBox="1"/>
            <p:nvPr/>
          </p:nvSpPr>
          <p:spPr>
            <a:xfrm>
              <a:off x="7926803" y="4207963"/>
              <a:ext cx="12378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Livvic"/>
                  <a:ea typeface="Livvic"/>
                  <a:cs typeface="Livvic"/>
                  <a:sym typeface="Livvic"/>
                </a:rPr>
                <a:t>Survey</a:t>
              </a:r>
              <a:endParaRPr sz="2100">
                <a:latin typeface="Livvic"/>
                <a:ea typeface="Livvic"/>
                <a:cs typeface="Livvic"/>
                <a:sym typeface="Livvic"/>
              </a:endParaRPr>
            </a:p>
          </p:txBody>
        </p:sp>
      </p:grpSp>
      <p:sp>
        <p:nvSpPr>
          <p:cNvPr id="500" name="Google Shape;500;p65"/>
          <p:cNvSpPr/>
          <p:nvPr/>
        </p:nvSpPr>
        <p:spPr>
          <a:xfrm>
            <a:off x="8651050" y="6177529"/>
            <a:ext cx="2283900" cy="808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01" name="Google Shape;501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70041" y="5415012"/>
            <a:ext cx="5735809" cy="2732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01"/>
          <p:cNvSpPr/>
          <p:nvPr/>
        </p:nvSpPr>
        <p:spPr>
          <a:xfrm>
            <a:off x="2757298" y="4136264"/>
            <a:ext cx="2678100" cy="2486100"/>
          </a:xfrm>
          <a:prstGeom prst="ellipse">
            <a:avLst/>
          </a:prstGeom>
          <a:noFill/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1111"/>
              </a:solidFill>
            </a:endParaRPr>
          </a:p>
        </p:txBody>
      </p:sp>
      <p:sp>
        <p:nvSpPr>
          <p:cNvPr id="2230" name="Google Shape;2230;p10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1" name="Google Shape;2231;p101"/>
          <p:cNvSpPr txBox="1"/>
          <p:nvPr>
            <p:ph idx="4294967295" type="subTitle"/>
          </p:nvPr>
        </p:nvSpPr>
        <p:spPr>
          <a:xfrm>
            <a:off x="710850" y="2069550"/>
            <a:ext cx="130443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Apply Core-Set algorithm on</a:t>
            </a: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2D feature 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relevant score.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232" name="Google Shape;2232;p101"/>
          <p:cNvCxnSpPr>
            <a:stCxn id="2233" idx="3"/>
            <a:endCxn id="2234" idx="6"/>
          </p:cNvCxnSpPr>
          <p:nvPr/>
        </p:nvCxnSpPr>
        <p:spPr>
          <a:xfrm flipH="1">
            <a:off x="3381057" y="5415343"/>
            <a:ext cx="660600" cy="17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35" name="Google Shape;2235;p101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Active learning - </a:t>
            </a:r>
            <a:r>
              <a:rPr b="1" lang="en-US" sz="5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Relevant Score</a:t>
            </a: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6" name="Google Shape;2236;p101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7" name="Google Shape;2237;p101"/>
          <p:cNvPicPr preferRelativeResize="0"/>
          <p:nvPr/>
        </p:nvPicPr>
        <p:blipFill rotWithShape="1">
          <a:blip r:embed="rId3">
            <a:alphaModFix/>
          </a:blip>
          <a:srcRect b="0" l="0" r="2562" t="1117"/>
          <a:stretch/>
        </p:blipFill>
        <p:spPr>
          <a:xfrm>
            <a:off x="8527050" y="3326875"/>
            <a:ext cx="9131252" cy="5467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8" name="Google Shape;2238;p101"/>
          <p:cNvCxnSpPr>
            <a:stCxn id="2239" idx="7"/>
            <a:endCxn id="2240" idx="3"/>
          </p:cNvCxnSpPr>
          <p:nvPr/>
        </p:nvCxnSpPr>
        <p:spPr>
          <a:xfrm flipH="1" rot="10800000">
            <a:off x="5986918" y="5846897"/>
            <a:ext cx="827700" cy="575400"/>
          </a:xfrm>
          <a:prstGeom prst="straightConnector1">
            <a:avLst/>
          </a:prstGeom>
          <a:noFill/>
          <a:ln cap="flat" cmpd="sng" w="28575">
            <a:solidFill>
              <a:srgbClr val="11111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41" name="Google Shape;2241;p101"/>
          <p:cNvSpPr/>
          <p:nvPr/>
        </p:nvSpPr>
        <p:spPr>
          <a:xfrm>
            <a:off x="15516675" y="219525"/>
            <a:ext cx="2694300" cy="14541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2" name="Google Shape;2242;p101"/>
          <p:cNvCxnSpPr>
            <a:stCxn id="2243" idx="5"/>
            <a:endCxn id="2233" idx="0"/>
          </p:cNvCxnSpPr>
          <p:nvPr/>
        </p:nvCxnSpPr>
        <p:spPr>
          <a:xfrm>
            <a:off x="3792957" y="4444198"/>
            <a:ext cx="284400" cy="8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244" name="Google Shape;2244;p101"/>
          <p:cNvGrpSpPr/>
          <p:nvPr/>
        </p:nvGrpSpPr>
        <p:grpSpPr>
          <a:xfrm>
            <a:off x="2810950" y="4357172"/>
            <a:ext cx="4535608" cy="3322857"/>
            <a:chOff x="877039" y="3110560"/>
            <a:chExt cx="2606372" cy="1882852"/>
          </a:xfrm>
        </p:grpSpPr>
        <p:grpSp>
          <p:nvGrpSpPr>
            <p:cNvPr id="2245" name="Google Shape;2245;p101"/>
            <p:cNvGrpSpPr/>
            <p:nvPr/>
          </p:nvGrpSpPr>
          <p:grpSpPr>
            <a:xfrm>
              <a:off x="1146766" y="3110560"/>
              <a:ext cx="2336644" cy="1882852"/>
              <a:chOff x="4879875" y="1580225"/>
              <a:chExt cx="2905190" cy="2346525"/>
            </a:xfrm>
          </p:grpSpPr>
          <p:sp>
            <p:nvSpPr>
              <p:cNvPr id="2246" name="Google Shape;2246;p101"/>
              <p:cNvSpPr/>
              <p:nvPr/>
            </p:nvSpPr>
            <p:spPr>
              <a:xfrm>
                <a:off x="5871665" y="2171150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33" name="Google Shape;2233;p101"/>
              <p:cNvSpPr/>
              <p:nvPr/>
            </p:nvSpPr>
            <p:spPr>
              <a:xfrm>
                <a:off x="5413275" y="2266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39" name="Google Shape;2239;p101"/>
              <p:cNvSpPr/>
              <p:nvPr/>
            </p:nvSpPr>
            <p:spPr>
              <a:xfrm>
                <a:off x="6752190" y="3028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34" name="Google Shape;2234;p101"/>
              <p:cNvSpPr/>
              <p:nvPr/>
            </p:nvSpPr>
            <p:spPr>
              <a:xfrm>
                <a:off x="4879875" y="2418425"/>
                <a:ext cx="72000" cy="72000"/>
              </a:xfrm>
              <a:prstGeom prst="ellipse">
                <a:avLst/>
              </a:prstGeom>
              <a:solidFill>
                <a:srgbClr val="E69138"/>
              </a:solidFill>
              <a:ln cap="flat" cmpd="sng" w="2857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40" name="Google Shape;2240;p101"/>
              <p:cNvSpPr/>
              <p:nvPr/>
            </p:nvSpPr>
            <p:spPr>
              <a:xfrm>
                <a:off x="7394475" y="25708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43" name="Google Shape;2243;p101"/>
              <p:cNvSpPr/>
              <p:nvPr/>
            </p:nvSpPr>
            <p:spPr>
              <a:xfrm>
                <a:off x="5184675" y="15802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47" name="Google Shape;2247;p101"/>
              <p:cNvSpPr/>
              <p:nvPr/>
            </p:nvSpPr>
            <p:spPr>
              <a:xfrm>
                <a:off x="6099075" y="3256625"/>
                <a:ext cx="72000" cy="72000"/>
              </a:xfrm>
              <a:prstGeom prst="ellipse">
                <a:avLst/>
              </a:prstGeom>
              <a:solidFill>
                <a:srgbClr val="111111"/>
              </a:solidFill>
              <a:ln cap="flat" cmpd="sng" w="28575">
                <a:solidFill>
                  <a:srgbClr val="1111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48" name="Google Shape;2248;p101"/>
              <p:cNvSpPr/>
              <p:nvPr/>
            </p:nvSpPr>
            <p:spPr>
              <a:xfrm>
                <a:off x="5947125" y="2769149"/>
                <a:ext cx="72000" cy="72000"/>
              </a:xfrm>
              <a:prstGeom prst="ellipse">
                <a:avLst/>
              </a:prstGeom>
              <a:solidFill>
                <a:srgbClr val="93C47D"/>
              </a:solidFill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</p:grpSp>
        <p:sp>
          <p:nvSpPr>
            <p:cNvPr id="2249" name="Google Shape;2249;p101"/>
            <p:cNvSpPr txBox="1"/>
            <p:nvPr/>
          </p:nvSpPr>
          <p:spPr>
            <a:xfrm>
              <a:off x="877039" y="3256557"/>
              <a:ext cx="3276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2250" name="Google Shape;2250;p101"/>
          <p:cNvGrpSpPr/>
          <p:nvPr/>
        </p:nvGrpSpPr>
        <p:grpSpPr>
          <a:xfrm>
            <a:off x="-7595998" y="2069550"/>
            <a:ext cx="7596006" cy="5288798"/>
            <a:chOff x="3326100" y="6040875"/>
            <a:chExt cx="6594900" cy="3536475"/>
          </a:xfrm>
        </p:grpSpPr>
        <p:sp>
          <p:nvSpPr>
            <p:cNvPr id="2251" name="Google Shape;2251;p101"/>
            <p:cNvSpPr/>
            <p:nvPr/>
          </p:nvSpPr>
          <p:spPr>
            <a:xfrm>
              <a:off x="3326100" y="7878450"/>
              <a:ext cx="6594900" cy="16989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sp>
          <p:nvSpPr>
            <p:cNvPr id="2252" name="Google Shape;2252;p101"/>
            <p:cNvSpPr/>
            <p:nvPr/>
          </p:nvSpPr>
          <p:spPr>
            <a:xfrm>
              <a:off x="3326100" y="6040875"/>
              <a:ext cx="5852100" cy="1473600"/>
            </a:xfrm>
            <a:prstGeom prst="rect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</p:grpSp>
      <p:pic>
        <p:nvPicPr>
          <p:cNvPr id="2253" name="Google Shape;2253;p101"/>
          <p:cNvPicPr preferRelativeResize="0"/>
          <p:nvPr/>
        </p:nvPicPr>
        <p:blipFill rotWithShape="1">
          <a:blip r:embed="rId4">
            <a:alphaModFix/>
          </a:blip>
          <a:srcRect b="0" l="13915" r="10212" t="0"/>
          <a:stretch/>
        </p:blipFill>
        <p:spPr>
          <a:xfrm>
            <a:off x="9328798" y="7370038"/>
            <a:ext cx="142490" cy="247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01"/>
          <p:cNvPicPr preferRelativeResize="0"/>
          <p:nvPr/>
        </p:nvPicPr>
        <p:blipFill rotWithShape="1">
          <a:blip r:embed="rId5">
            <a:alphaModFix/>
          </a:blip>
          <a:srcRect b="17108" l="14471" r="0" t="0"/>
          <a:stretch/>
        </p:blipFill>
        <p:spPr>
          <a:xfrm>
            <a:off x="9328810" y="5980254"/>
            <a:ext cx="201012" cy="20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101"/>
          <p:cNvSpPr/>
          <p:nvPr/>
        </p:nvSpPr>
        <p:spPr>
          <a:xfrm>
            <a:off x="16726267" y="4225172"/>
            <a:ext cx="29100" cy="5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6" name="Google Shape;2256;p101"/>
          <p:cNvPicPr preferRelativeResize="0"/>
          <p:nvPr/>
        </p:nvPicPr>
        <p:blipFill rotWithShape="1">
          <a:blip r:embed="rId4">
            <a:alphaModFix/>
          </a:blip>
          <a:srcRect b="0" l="0" r="10209" t="0"/>
          <a:stretch/>
        </p:blipFill>
        <p:spPr>
          <a:xfrm>
            <a:off x="10548328" y="7839591"/>
            <a:ext cx="142500" cy="20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01"/>
          <p:cNvPicPr preferRelativeResize="0"/>
          <p:nvPr/>
        </p:nvPicPr>
        <p:blipFill rotWithShape="1">
          <a:blip r:embed="rId5">
            <a:alphaModFix/>
          </a:blip>
          <a:srcRect b="17108" l="14471" r="0" t="0"/>
          <a:stretch/>
        </p:blipFill>
        <p:spPr>
          <a:xfrm>
            <a:off x="11038485" y="6246954"/>
            <a:ext cx="201012" cy="20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101"/>
          <p:cNvSpPr/>
          <p:nvPr/>
        </p:nvSpPr>
        <p:spPr>
          <a:xfrm>
            <a:off x="8740775" y="5909275"/>
            <a:ext cx="4208400" cy="3285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9" name="Google Shape;2259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78500" y="424741"/>
            <a:ext cx="4767302" cy="150985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0" name="Google Shape;2260;p101"/>
          <p:cNvSpPr txBox="1"/>
          <p:nvPr/>
        </p:nvSpPr>
        <p:spPr>
          <a:xfrm>
            <a:off x="6070475" y="6448475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C2</a:t>
            </a:r>
            <a:endParaRPr b="1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61" name="Google Shape;2261;p101"/>
          <p:cNvSpPr txBox="1"/>
          <p:nvPr/>
        </p:nvSpPr>
        <p:spPr>
          <a:xfrm>
            <a:off x="3970200" y="541535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C1</a:t>
            </a:r>
            <a:endParaRPr b="1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62" name="Google Shape;2262;p101"/>
          <p:cNvSpPr txBox="1"/>
          <p:nvPr/>
        </p:nvSpPr>
        <p:spPr>
          <a:xfrm>
            <a:off x="3416750" y="570805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1C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u1</a:t>
            </a:r>
            <a:endParaRPr b="1">
              <a:solidFill>
                <a:srgbClr val="F1C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263" name="Google Shape;2263;p101"/>
          <p:cNvCxnSpPr>
            <a:endCxn id="2248" idx="1"/>
          </p:cNvCxnSpPr>
          <p:nvPr/>
        </p:nvCxnSpPr>
        <p:spPr>
          <a:xfrm>
            <a:off x="4146257" y="5403509"/>
            <a:ext cx="642600" cy="65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64" name="Google Shape;2264;p101"/>
          <p:cNvSpPr txBox="1"/>
          <p:nvPr/>
        </p:nvSpPr>
        <p:spPr>
          <a:xfrm>
            <a:off x="3930450" y="426500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u2</a:t>
            </a:r>
            <a:endParaRPr b="1">
              <a:solidFill>
                <a:srgbClr val="99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65" name="Google Shape;2265;p101"/>
          <p:cNvSpPr txBox="1"/>
          <p:nvPr/>
        </p:nvSpPr>
        <p:spPr>
          <a:xfrm>
            <a:off x="4974075" y="678795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u3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66" name="Google Shape;2266;p101"/>
          <p:cNvSpPr txBox="1"/>
          <p:nvPr/>
        </p:nvSpPr>
        <p:spPr>
          <a:xfrm>
            <a:off x="6790725" y="589165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A86E8"/>
                </a:solidFill>
                <a:latin typeface="Didact Gothic"/>
                <a:ea typeface="Didact Gothic"/>
                <a:cs typeface="Didact Gothic"/>
                <a:sym typeface="Didact Gothic"/>
              </a:rPr>
              <a:t>u4</a:t>
            </a:r>
            <a:endParaRPr b="1">
              <a:solidFill>
                <a:srgbClr val="4A86E8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67" name="Google Shape;2267;p101"/>
          <p:cNvSpPr txBox="1"/>
          <p:nvPr/>
        </p:nvSpPr>
        <p:spPr>
          <a:xfrm>
            <a:off x="5032138" y="5468363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  <a:latin typeface="Didact Gothic"/>
                <a:ea typeface="Didact Gothic"/>
                <a:cs typeface="Didact Gothic"/>
                <a:sym typeface="Didact Gothic"/>
              </a:rPr>
              <a:t>u5</a:t>
            </a:r>
            <a:endParaRPr b="1">
              <a:solidFill>
                <a:srgbClr val="38761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268" name="Google Shape;2268;p101"/>
          <p:cNvCxnSpPr>
            <a:stCxn id="2248" idx="5"/>
            <a:endCxn id="2239" idx="1"/>
          </p:cNvCxnSpPr>
          <p:nvPr/>
        </p:nvCxnSpPr>
        <p:spPr>
          <a:xfrm>
            <a:off x="4860115" y="6127804"/>
            <a:ext cx="1055400" cy="29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69" name="Google Shape;2269;p101"/>
          <p:cNvSpPr txBox="1"/>
          <p:nvPr/>
        </p:nvSpPr>
        <p:spPr>
          <a:xfrm>
            <a:off x="4544375" y="5347400"/>
            <a:ext cx="1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3</a:t>
            </a:r>
            <a:endParaRPr b="1">
              <a:solidFill>
                <a:srgbClr val="FF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70" name="Google Shape;2270;p101"/>
          <p:cNvSpPr txBox="1"/>
          <p:nvPr/>
        </p:nvSpPr>
        <p:spPr>
          <a:xfrm>
            <a:off x="5482575" y="5868575"/>
            <a:ext cx="1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271" name="Google Shape;2271;p101"/>
          <p:cNvPicPr preferRelativeResize="0"/>
          <p:nvPr/>
        </p:nvPicPr>
        <p:blipFill rotWithShape="1">
          <a:blip r:embed="rId7">
            <a:alphaModFix/>
          </a:blip>
          <a:srcRect b="0" l="17479" r="9110" t="0"/>
          <a:stretch/>
        </p:blipFill>
        <p:spPr>
          <a:xfrm>
            <a:off x="9965425" y="5409575"/>
            <a:ext cx="209550" cy="2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101"/>
          <p:cNvPicPr preferRelativeResize="0"/>
          <p:nvPr/>
        </p:nvPicPr>
        <p:blipFill rotWithShape="1">
          <a:blip r:embed="rId7">
            <a:alphaModFix/>
          </a:blip>
          <a:srcRect b="0" l="17479" r="9110" t="0"/>
          <a:stretch/>
        </p:blipFill>
        <p:spPr>
          <a:xfrm>
            <a:off x="12599075" y="5987850"/>
            <a:ext cx="209550" cy="2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01"/>
          <p:cNvSpPr/>
          <p:nvPr/>
        </p:nvSpPr>
        <p:spPr>
          <a:xfrm>
            <a:off x="11267975" y="5917538"/>
            <a:ext cx="1681200" cy="328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02"/>
          <p:cNvSpPr/>
          <p:nvPr/>
        </p:nvSpPr>
        <p:spPr>
          <a:xfrm>
            <a:off x="2757298" y="4136264"/>
            <a:ext cx="2678100" cy="2486100"/>
          </a:xfrm>
          <a:prstGeom prst="ellipse">
            <a:avLst/>
          </a:prstGeom>
          <a:noFill/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1111"/>
              </a:solidFill>
            </a:endParaRPr>
          </a:p>
        </p:txBody>
      </p:sp>
      <p:sp>
        <p:nvSpPr>
          <p:cNvPr id="2279" name="Google Shape;2279;p10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0" name="Google Shape;2280;p102"/>
          <p:cNvSpPr txBox="1"/>
          <p:nvPr>
            <p:ph idx="4294967295" type="subTitle"/>
          </p:nvPr>
        </p:nvSpPr>
        <p:spPr>
          <a:xfrm>
            <a:off x="710850" y="2069550"/>
            <a:ext cx="130443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Apply Core-Set algorithm on</a:t>
            </a: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2D feature 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relevant score.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281" name="Google Shape;2281;p102"/>
          <p:cNvCxnSpPr>
            <a:stCxn id="2282" idx="3"/>
            <a:endCxn id="2283" idx="6"/>
          </p:cNvCxnSpPr>
          <p:nvPr/>
        </p:nvCxnSpPr>
        <p:spPr>
          <a:xfrm flipH="1">
            <a:off x="3381057" y="5415343"/>
            <a:ext cx="660600" cy="17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84" name="Google Shape;2284;p102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Active learning - </a:t>
            </a:r>
            <a:r>
              <a:rPr b="1" lang="en-US" sz="5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Relevant Score</a:t>
            </a: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5" name="Google Shape;2285;p102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6" name="Google Shape;2286;p102"/>
          <p:cNvPicPr preferRelativeResize="0"/>
          <p:nvPr/>
        </p:nvPicPr>
        <p:blipFill rotWithShape="1">
          <a:blip r:embed="rId3">
            <a:alphaModFix/>
          </a:blip>
          <a:srcRect b="0" l="0" r="2562" t="1117"/>
          <a:stretch/>
        </p:blipFill>
        <p:spPr>
          <a:xfrm>
            <a:off x="8527050" y="3326875"/>
            <a:ext cx="9131252" cy="5467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7" name="Google Shape;2287;p102"/>
          <p:cNvCxnSpPr>
            <a:stCxn id="2288" idx="7"/>
            <a:endCxn id="2289" idx="3"/>
          </p:cNvCxnSpPr>
          <p:nvPr/>
        </p:nvCxnSpPr>
        <p:spPr>
          <a:xfrm flipH="1" rot="10800000">
            <a:off x="5986918" y="5846897"/>
            <a:ext cx="827700" cy="575400"/>
          </a:xfrm>
          <a:prstGeom prst="straightConnector1">
            <a:avLst/>
          </a:prstGeom>
          <a:noFill/>
          <a:ln cap="flat" cmpd="sng" w="28575">
            <a:solidFill>
              <a:srgbClr val="11111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90" name="Google Shape;2290;p102"/>
          <p:cNvSpPr/>
          <p:nvPr/>
        </p:nvSpPr>
        <p:spPr>
          <a:xfrm>
            <a:off x="15516675" y="219525"/>
            <a:ext cx="2694300" cy="14541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1" name="Google Shape;2291;p102"/>
          <p:cNvCxnSpPr>
            <a:stCxn id="2292" idx="5"/>
            <a:endCxn id="2282" idx="0"/>
          </p:cNvCxnSpPr>
          <p:nvPr/>
        </p:nvCxnSpPr>
        <p:spPr>
          <a:xfrm>
            <a:off x="3792957" y="4444198"/>
            <a:ext cx="284400" cy="8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293" name="Google Shape;2293;p102"/>
          <p:cNvGrpSpPr/>
          <p:nvPr/>
        </p:nvGrpSpPr>
        <p:grpSpPr>
          <a:xfrm>
            <a:off x="2810950" y="4357172"/>
            <a:ext cx="4535608" cy="3322857"/>
            <a:chOff x="877039" y="3110560"/>
            <a:chExt cx="2606372" cy="1882852"/>
          </a:xfrm>
        </p:grpSpPr>
        <p:grpSp>
          <p:nvGrpSpPr>
            <p:cNvPr id="2294" name="Google Shape;2294;p102"/>
            <p:cNvGrpSpPr/>
            <p:nvPr/>
          </p:nvGrpSpPr>
          <p:grpSpPr>
            <a:xfrm>
              <a:off x="1146766" y="3110560"/>
              <a:ext cx="2336644" cy="1882852"/>
              <a:chOff x="4879875" y="1580225"/>
              <a:chExt cx="2905190" cy="2346525"/>
            </a:xfrm>
          </p:grpSpPr>
          <p:sp>
            <p:nvSpPr>
              <p:cNvPr id="2295" name="Google Shape;2295;p102"/>
              <p:cNvSpPr/>
              <p:nvPr/>
            </p:nvSpPr>
            <p:spPr>
              <a:xfrm>
                <a:off x="5871665" y="2171150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82" name="Google Shape;2282;p102"/>
              <p:cNvSpPr/>
              <p:nvPr/>
            </p:nvSpPr>
            <p:spPr>
              <a:xfrm>
                <a:off x="5413275" y="2266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88" name="Google Shape;2288;p102"/>
              <p:cNvSpPr/>
              <p:nvPr/>
            </p:nvSpPr>
            <p:spPr>
              <a:xfrm>
                <a:off x="6752190" y="3028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83" name="Google Shape;2283;p102"/>
              <p:cNvSpPr/>
              <p:nvPr/>
            </p:nvSpPr>
            <p:spPr>
              <a:xfrm>
                <a:off x="4879875" y="2418425"/>
                <a:ext cx="72000" cy="72000"/>
              </a:xfrm>
              <a:prstGeom prst="ellipse">
                <a:avLst/>
              </a:prstGeom>
              <a:solidFill>
                <a:srgbClr val="E69138"/>
              </a:solidFill>
              <a:ln cap="flat" cmpd="sng" w="2857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89" name="Google Shape;2289;p102"/>
              <p:cNvSpPr/>
              <p:nvPr/>
            </p:nvSpPr>
            <p:spPr>
              <a:xfrm>
                <a:off x="7394475" y="25708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92" name="Google Shape;2292;p102"/>
              <p:cNvSpPr/>
              <p:nvPr/>
            </p:nvSpPr>
            <p:spPr>
              <a:xfrm>
                <a:off x="5184675" y="15802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96" name="Google Shape;2296;p102"/>
              <p:cNvSpPr/>
              <p:nvPr/>
            </p:nvSpPr>
            <p:spPr>
              <a:xfrm>
                <a:off x="6099075" y="3256625"/>
                <a:ext cx="72000" cy="72000"/>
              </a:xfrm>
              <a:prstGeom prst="ellipse">
                <a:avLst/>
              </a:prstGeom>
              <a:solidFill>
                <a:srgbClr val="111111"/>
              </a:solidFill>
              <a:ln cap="flat" cmpd="sng" w="28575">
                <a:solidFill>
                  <a:srgbClr val="1111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297" name="Google Shape;2297;p102"/>
              <p:cNvSpPr/>
              <p:nvPr/>
            </p:nvSpPr>
            <p:spPr>
              <a:xfrm>
                <a:off x="5947125" y="2769149"/>
                <a:ext cx="72000" cy="72000"/>
              </a:xfrm>
              <a:prstGeom prst="ellipse">
                <a:avLst/>
              </a:prstGeom>
              <a:solidFill>
                <a:srgbClr val="93C47D"/>
              </a:solidFill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</p:grpSp>
        <p:sp>
          <p:nvSpPr>
            <p:cNvPr id="2298" name="Google Shape;2298;p102"/>
            <p:cNvSpPr txBox="1"/>
            <p:nvPr/>
          </p:nvSpPr>
          <p:spPr>
            <a:xfrm>
              <a:off x="877039" y="3256557"/>
              <a:ext cx="3276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2299" name="Google Shape;2299;p102"/>
          <p:cNvGrpSpPr/>
          <p:nvPr/>
        </p:nvGrpSpPr>
        <p:grpSpPr>
          <a:xfrm>
            <a:off x="-7595998" y="2069550"/>
            <a:ext cx="7596006" cy="5288798"/>
            <a:chOff x="3326100" y="6040875"/>
            <a:chExt cx="6594900" cy="3536475"/>
          </a:xfrm>
        </p:grpSpPr>
        <p:sp>
          <p:nvSpPr>
            <p:cNvPr id="2300" name="Google Shape;2300;p102"/>
            <p:cNvSpPr/>
            <p:nvPr/>
          </p:nvSpPr>
          <p:spPr>
            <a:xfrm>
              <a:off x="3326100" y="7878450"/>
              <a:ext cx="6594900" cy="16989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sp>
          <p:nvSpPr>
            <p:cNvPr id="2301" name="Google Shape;2301;p102"/>
            <p:cNvSpPr/>
            <p:nvPr/>
          </p:nvSpPr>
          <p:spPr>
            <a:xfrm>
              <a:off x="3326100" y="6040875"/>
              <a:ext cx="5852100" cy="1473600"/>
            </a:xfrm>
            <a:prstGeom prst="rect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</p:grpSp>
      <p:pic>
        <p:nvPicPr>
          <p:cNvPr id="2302" name="Google Shape;2302;p102"/>
          <p:cNvPicPr preferRelativeResize="0"/>
          <p:nvPr/>
        </p:nvPicPr>
        <p:blipFill rotWithShape="1">
          <a:blip r:embed="rId4">
            <a:alphaModFix/>
          </a:blip>
          <a:srcRect b="0" l="13915" r="10212" t="0"/>
          <a:stretch/>
        </p:blipFill>
        <p:spPr>
          <a:xfrm>
            <a:off x="9328798" y="7370038"/>
            <a:ext cx="142490" cy="247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p102"/>
          <p:cNvPicPr preferRelativeResize="0"/>
          <p:nvPr/>
        </p:nvPicPr>
        <p:blipFill rotWithShape="1">
          <a:blip r:embed="rId5">
            <a:alphaModFix/>
          </a:blip>
          <a:srcRect b="17108" l="14471" r="0" t="0"/>
          <a:stretch/>
        </p:blipFill>
        <p:spPr>
          <a:xfrm>
            <a:off x="9328810" y="5980254"/>
            <a:ext cx="201012" cy="20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02"/>
          <p:cNvSpPr/>
          <p:nvPr/>
        </p:nvSpPr>
        <p:spPr>
          <a:xfrm>
            <a:off x="16726267" y="4225172"/>
            <a:ext cx="29100" cy="5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5" name="Google Shape;2305;p102"/>
          <p:cNvPicPr preferRelativeResize="0"/>
          <p:nvPr/>
        </p:nvPicPr>
        <p:blipFill rotWithShape="1">
          <a:blip r:embed="rId4">
            <a:alphaModFix/>
          </a:blip>
          <a:srcRect b="0" l="0" r="10209" t="0"/>
          <a:stretch/>
        </p:blipFill>
        <p:spPr>
          <a:xfrm>
            <a:off x="10548328" y="7839591"/>
            <a:ext cx="142500" cy="20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102"/>
          <p:cNvPicPr preferRelativeResize="0"/>
          <p:nvPr/>
        </p:nvPicPr>
        <p:blipFill rotWithShape="1">
          <a:blip r:embed="rId5">
            <a:alphaModFix/>
          </a:blip>
          <a:srcRect b="17108" l="14471" r="0" t="0"/>
          <a:stretch/>
        </p:blipFill>
        <p:spPr>
          <a:xfrm>
            <a:off x="11038485" y="6246954"/>
            <a:ext cx="201012" cy="20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102"/>
          <p:cNvSpPr/>
          <p:nvPr/>
        </p:nvSpPr>
        <p:spPr>
          <a:xfrm>
            <a:off x="8740775" y="6518875"/>
            <a:ext cx="2297700" cy="3285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8" name="Google Shape;2308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78500" y="424741"/>
            <a:ext cx="4767302" cy="150985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9" name="Google Shape;2309;p102"/>
          <p:cNvSpPr txBox="1"/>
          <p:nvPr/>
        </p:nvSpPr>
        <p:spPr>
          <a:xfrm>
            <a:off x="6070475" y="6448475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C2</a:t>
            </a:r>
            <a:endParaRPr b="1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0" name="Google Shape;2310;p102"/>
          <p:cNvSpPr txBox="1"/>
          <p:nvPr/>
        </p:nvSpPr>
        <p:spPr>
          <a:xfrm>
            <a:off x="3970200" y="541535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C1</a:t>
            </a:r>
            <a:endParaRPr b="1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1" name="Google Shape;2311;p102"/>
          <p:cNvSpPr txBox="1"/>
          <p:nvPr/>
        </p:nvSpPr>
        <p:spPr>
          <a:xfrm>
            <a:off x="3416750" y="570805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1C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u1</a:t>
            </a:r>
            <a:endParaRPr b="1">
              <a:solidFill>
                <a:srgbClr val="F1C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12" name="Google Shape;2312;p102"/>
          <p:cNvCxnSpPr>
            <a:endCxn id="2297" idx="1"/>
          </p:cNvCxnSpPr>
          <p:nvPr/>
        </p:nvCxnSpPr>
        <p:spPr>
          <a:xfrm>
            <a:off x="4146257" y="5403509"/>
            <a:ext cx="642600" cy="652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13" name="Google Shape;2313;p102"/>
          <p:cNvSpPr txBox="1"/>
          <p:nvPr/>
        </p:nvSpPr>
        <p:spPr>
          <a:xfrm>
            <a:off x="3930450" y="426500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u2</a:t>
            </a:r>
            <a:endParaRPr b="1">
              <a:solidFill>
                <a:srgbClr val="99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4" name="Google Shape;2314;p102"/>
          <p:cNvSpPr txBox="1"/>
          <p:nvPr/>
        </p:nvSpPr>
        <p:spPr>
          <a:xfrm>
            <a:off x="4974075" y="678795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u3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5" name="Google Shape;2315;p102"/>
          <p:cNvSpPr txBox="1"/>
          <p:nvPr/>
        </p:nvSpPr>
        <p:spPr>
          <a:xfrm>
            <a:off x="6790725" y="5891650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A86E8"/>
                </a:solidFill>
                <a:latin typeface="Didact Gothic"/>
                <a:ea typeface="Didact Gothic"/>
                <a:cs typeface="Didact Gothic"/>
                <a:sym typeface="Didact Gothic"/>
              </a:rPr>
              <a:t>u4</a:t>
            </a:r>
            <a:endParaRPr b="1">
              <a:solidFill>
                <a:srgbClr val="4A86E8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6" name="Google Shape;2316;p102"/>
          <p:cNvSpPr txBox="1"/>
          <p:nvPr/>
        </p:nvSpPr>
        <p:spPr>
          <a:xfrm>
            <a:off x="5032138" y="5468363"/>
            <a:ext cx="6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  <a:latin typeface="Didact Gothic"/>
                <a:ea typeface="Didact Gothic"/>
                <a:cs typeface="Didact Gothic"/>
                <a:sym typeface="Didact Gothic"/>
              </a:rPr>
              <a:t>u5</a:t>
            </a:r>
            <a:endParaRPr b="1">
              <a:solidFill>
                <a:srgbClr val="38761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17" name="Google Shape;2317;p102"/>
          <p:cNvCxnSpPr>
            <a:stCxn id="2297" idx="5"/>
            <a:endCxn id="2288" idx="1"/>
          </p:cNvCxnSpPr>
          <p:nvPr/>
        </p:nvCxnSpPr>
        <p:spPr>
          <a:xfrm>
            <a:off x="4860115" y="6127804"/>
            <a:ext cx="1055400" cy="294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18" name="Google Shape;2318;p102"/>
          <p:cNvSpPr txBox="1"/>
          <p:nvPr/>
        </p:nvSpPr>
        <p:spPr>
          <a:xfrm>
            <a:off x="4544375" y="5347400"/>
            <a:ext cx="1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11111"/>
                </a:solidFill>
                <a:latin typeface="Didact Gothic"/>
                <a:ea typeface="Didact Gothic"/>
                <a:cs typeface="Didact Gothic"/>
                <a:sym typeface="Didact Gothic"/>
              </a:rPr>
              <a:t>3</a:t>
            </a:r>
            <a:endParaRPr b="1">
              <a:solidFill>
                <a:srgbClr val="11111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9" name="Google Shape;2319;p102"/>
          <p:cNvSpPr txBox="1"/>
          <p:nvPr/>
        </p:nvSpPr>
        <p:spPr>
          <a:xfrm>
            <a:off x="5482575" y="5868575"/>
            <a:ext cx="1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20" name="Google Shape;2320;p102"/>
          <p:cNvSpPr/>
          <p:nvPr/>
        </p:nvSpPr>
        <p:spPr>
          <a:xfrm>
            <a:off x="15990300" y="782325"/>
            <a:ext cx="660600" cy="7872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1" name="Google Shape;2321;p102"/>
          <p:cNvPicPr preferRelativeResize="0"/>
          <p:nvPr/>
        </p:nvPicPr>
        <p:blipFill rotWithShape="1">
          <a:blip r:embed="rId7">
            <a:alphaModFix/>
          </a:blip>
          <a:srcRect b="0" l="17479" r="9110" t="0"/>
          <a:stretch/>
        </p:blipFill>
        <p:spPr>
          <a:xfrm>
            <a:off x="9965425" y="5409575"/>
            <a:ext cx="209550" cy="2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102"/>
          <p:cNvPicPr preferRelativeResize="0"/>
          <p:nvPr/>
        </p:nvPicPr>
        <p:blipFill rotWithShape="1">
          <a:blip r:embed="rId7">
            <a:alphaModFix/>
          </a:blip>
          <a:srcRect b="0" l="17479" r="9110" t="0"/>
          <a:stretch/>
        </p:blipFill>
        <p:spPr>
          <a:xfrm>
            <a:off x="12599075" y="5987850"/>
            <a:ext cx="209550" cy="2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10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8" name="Google Shape;2328;p103"/>
          <p:cNvSpPr txBox="1"/>
          <p:nvPr>
            <p:ph idx="4294967295" type="subTitle"/>
          </p:nvPr>
        </p:nvSpPr>
        <p:spPr>
          <a:xfrm>
            <a:off x="710850" y="2069550"/>
            <a:ext cx="130443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Evaluate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loss prediction module with unlabeled subset.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9" name="Google Shape;2329;p103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Active learning - </a:t>
            </a:r>
            <a:r>
              <a:rPr b="1" lang="en-US" sz="5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Uncertainty</a:t>
            </a:r>
            <a:r>
              <a:rPr b="1" lang="en-US" sz="5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 Score</a:t>
            </a: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0" name="Google Shape;2330;p103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1" name="Google Shape;2331;p103"/>
          <p:cNvPicPr preferRelativeResize="0"/>
          <p:nvPr/>
        </p:nvPicPr>
        <p:blipFill rotWithShape="1">
          <a:blip r:embed="rId3">
            <a:alphaModFix/>
          </a:blip>
          <a:srcRect b="0" l="0" r="2562" t="1117"/>
          <a:stretch/>
        </p:blipFill>
        <p:spPr>
          <a:xfrm>
            <a:off x="8527050" y="3326875"/>
            <a:ext cx="9131252" cy="546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p103"/>
          <p:cNvSpPr/>
          <p:nvPr/>
        </p:nvSpPr>
        <p:spPr>
          <a:xfrm>
            <a:off x="15516675" y="219525"/>
            <a:ext cx="2694300" cy="14541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3" name="Google Shape;2333;p103"/>
          <p:cNvGrpSpPr/>
          <p:nvPr/>
        </p:nvGrpSpPr>
        <p:grpSpPr>
          <a:xfrm>
            <a:off x="-8015098" y="2069550"/>
            <a:ext cx="7596006" cy="5288798"/>
            <a:chOff x="3326100" y="6040875"/>
            <a:chExt cx="6594900" cy="3536475"/>
          </a:xfrm>
        </p:grpSpPr>
        <p:sp>
          <p:nvSpPr>
            <p:cNvPr id="2334" name="Google Shape;2334;p103"/>
            <p:cNvSpPr/>
            <p:nvPr/>
          </p:nvSpPr>
          <p:spPr>
            <a:xfrm>
              <a:off x="3326100" y="7878450"/>
              <a:ext cx="6594900" cy="16989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sp>
          <p:nvSpPr>
            <p:cNvPr id="2335" name="Google Shape;2335;p103"/>
            <p:cNvSpPr/>
            <p:nvPr/>
          </p:nvSpPr>
          <p:spPr>
            <a:xfrm>
              <a:off x="3326100" y="6040875"/>
              <a:ext cx="5852100" cy="1473600"/>
            </a:xfrm>
            <a:prstGeom prst="rect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</p:grpSp>
      <p:pic>
        <p:nvPicPr>
          <p:cNvPr id="2336" name="Google Shape;2336;p103"/>
          <p:cNvPicPr preferRelativeResize="0"/>
          <p:nvPr/>
        </p:nvPicPr>
        <p:blipFill rotWithShape="1">
          <a:blip r:embed="rId4">
            <a:alphaModFix/>
          </a:blip>
          <a:srcRect b="0" l="13915" r="10212" t="0"/>
          <a:stretch/>
        </p:blipFill>
        <p:spPr>
          <a:xfrm>
            <a:off x="9328798" y="7370038"/>
            <a:ext cx="142490" cy="247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103"/>
          <p:cNvPicPr preferRelativeResize="0"/>
          <p:nvPr/>
        </p:nvPicPr>
        <p:blipFill rotWithShape="1">
          <a:blip r:embed="rId5">
            <a:alphaModFix/>
          </a:blip>
          <a:srcRect b="17108" l="14471" r="0" t="0"/>
          <a:stretch/>
        </p:blipFill>
        <p:spPr>
          <a:xfrm>
            <a:off x="9328810" y="5980254"/>
            <a:ext cx="201012" cy="20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103"/>
          <p:cNvSpPr/>
          <p:nvPr/>
        </p:nvSpPr>
        <p:spPr>
          <a:xfrm>
            <a:off x="16726267" y="4225172"/>
            <a:ext cx="29100" cy="5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9" name="Google Shape;2339;p103"/>
          <p:cNvPicPr preferRelativeResize="0"/>
          <p:nvPr/>
        </p:nvPicPr>
        <p:blipFill rotWithShape="1">
          <a:blip r:embed="rId4">
            <a:alphaModFix/>
          </a:blip>
          <a:srcRect b="0" l="0" r="10209" t="0"/>
          <a:stretch/>
        </p:blipFill>
        <p:spPr>
          <a:xfrm>
            <a:off x="10548328" y="7839591"/>
            <a:ext cx="142500" cy="20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103"/>
          <p:cNvPicPr preferRelativeResize="0"/>
          <p:nvPr/>
        </p:nvPicPr>
        <p:blipFill rotWithShape="1">
          <a:blip r:embed="rId5">
            <a:alphaModFix/>
          </a:blip>
          <a:srcRect b="17108" l="14471" r="0" t="0"/>
          <a:stretch/>
        </p:blipFill>
        <p:spPr>
          <a:xfrm>
            <a:off x="11038485" y="6246954"/>
            <a:ext cx="201012" cy="20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103"/>
          <p:cNvSpPr/>
          <p:nvPr/>
        </p:nvSpPr>
        <p:spPr>
          <a:xfrm>
            <a:off x="8639975" y="7329775"/>
            <a:ext cx="4767300" cy="5097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2" name="Google Shape;2342;p103"/>
          <p:cNvPicPr preferRelativeResize="0"/>
          <p:nvPr/>
        </p:nvPicPr>
        <p:blipFill rotWithShape="1">
          <a:blip r:embed="rId6">
            <a:alphaModFix/>
          </a:blip>
          <a:srcRect b="0" l="59251" r="0" t="0"/>
          <a:stretch/>
        </p:blipFill>
        <p:spPr>
          <a:xfrm>
            <a:off x="-7842436" y="2675000"/>
            <a:ext cx="6845675" cy="4771521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103"/>
          <p:cNvSpPr txBox="1"/>
          <p:nvPr/>
        </p:nvSpPr>
        <p:spPr>
          <a:xfrm>
            <a:off x="840624" y="6727250"/>
            <a:ext cx="335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Unlabeled subset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4" name="Google Shape;2344;p103"/>
          <p:cNvSpPr/>
          <p:nvPr/>
        </p:nvSpPr>
        <p:spPr>
          <a:xfrm>
            <a:off x="3043735" y="5209148"/>
            <a:ext cx="2481000" cy="8967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5" name="Google Shape;2345;p103"/>
          <p:cNvSpPr/>
          <p:nvPr/>
        </p:nvSpPr>
        <p:spPr>
          <a:xfrm>
            <a:off x="5991122" y="5305453"/>
            <a:ext cx="1695300" cy="7131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Uncertainty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Score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346" name="Google Shape;2346;p103"/>
          <p:cNvCxnSpPr/>
          <p:nvPr/>
        </p:nvCxnSpPr>
        <p:spPr>
          <a:xfrm>
            <a:off x="5556478" y="5661994"/>
            <a:ext cx="442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347" name="Google Shape;2347;p103"/>
          <p:cNvGrpSpPr/>
          <p:nvPr/>
        </p:nvGrpSpPr>
        <p:grpSpPr>
          <a:xfrm>
            <a:off x="1623819" y="4759241"/>
            <a:ext cx="992454" cy="1865527"/>
            <a:chOff x="120469" y="3418225"/>
            <a:chExt cx="458176" cy="1048815"/>
          </a:xfrm>
        </p:grpSpPr>
        <p:pic>
          <p:nvPicPr>
            <p:cNvPr id="2348" name="Google Shape;2348;p103"/>
            <p:cNvPicPr preferRelativeResize="0"/>
            <p:nvPr/>
          </p:nvPicPr>
          <p:blipFill rotWithShape="1">
            <a:blip r:embed="rId7">
              <a:alphaModFix/>
            </a:blip>
            <a:srcRect b="5473" l="0" r="81050" t="0"/>
            <a:stretch/>
          </p:blipFill>
          <p:spPr>
            <a:xfrm>
              <a:off x="126275" y="34182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9" name="Google Shape;2349;p103"/>
            <p:cNvPicPr preferRelativeResize="0"/>
            <p:nvPr/>
          </p:nvPicPr>
          <p:blipFill rotWithShape="1">
            <a:blip r:embed="rId7">
              <a:alphaModFix/>
            </a:blip>
            <a:srcRect b="5473" l="39593" r="41009" t="0"/>
            <a:stretch/>
          </p:blipFill>
          <p:spPr>
            <a:xfrm>
              <a:off x="120469" y="39393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0" name="Google Shape;2350;p103"/>
            <p:cNvSpPr/>
            <p:nvPr/>
          </p:nvSpPr>
          <p:spPr>
            <a:xfrm>
              <a:off x="126272" y="3418240"/>
              <a:ext cx="447600" cy="1048800"/>
            </a:xfrm>
            <a:prstGeom prst="rect">
              <a:avLst/>
            </a:prstGeom>
            <a:noFill/>
            <a:ln cap="flat" cmpd="sng" w="28575">
              <a:solidFill>
                <a:srgbClr val="B754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51" name="Google Shape;2351;p103"/>
          <p:cNvCxnSpPr/>
          <p:nvPr/>
        </p:nvCxnSpPr>
        <p:spPr>
          <a:xfrm>
            <a:off x="2616249" y="5691911"/>
            <a:ext cx="442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352" name="Google Shape;2352;p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76075" y="242225"/>
            <a:ext cx="4534906" cy="1454100"/>
          </a:xfrm>
          <a:prstGeom prst="rect">
            <a:avLst/>
          </a:prstGeom>
          <a:noFill/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3" name="Google Shape;2353;p103"/>
          <p:cNvSpPr/>
          <p:nvPr/>
        </p:nvSpPr>
        <p:spPr>
          <a:xfrm>
            <a:off x="13676075" y="313025"/>
            <a:ext cx="2798400" cy="12930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4" name="Google Shape;2354;p103"/>
          <p:cNvPicPr preferRelativeResize="0"/>
          <p:nvPr/>
        </p:nvPicPr>
        <p:blipFill rotWithShape="1">
          <a:blip r:embed="rId9">
            <a:alphaModFix/>
          </a:blip>
          <a:srcRect b="0" l="17479" r="9110" t="0"/>
          <a:stretch/>
        </p:blipFill>
        <p:spPr>
          <a:xfrm>
            <a:off x="9965425" y="5409575"/>
            <a:ext cx="209550" cy="2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03"/>
          <p:cNvPicPr preferRelativeResize="0"/>
          <p:nvPr/>
        </p:nvPicPr>
        <p:blipFill rotWithShape="1">
          <a:blip r:embed="rId9">
            <a:alphaModFix/>
          </a:blip>
          <a:srcRect b="0" l="17479" r="9110" t="0"/>
          <a:stretch/>
        </p:blipFill>
        <p:spPr>
          <a:xfrm>
            <a:off x="12599075" y="5987850"/>
            <a:ext cx="209550" cy="2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0" name="Google Shape;2360;p104"/>
          <p:cNvCxnSpPr>
            <a:stCxn id="2361" idx="3"/>
            <a:endCxn id="2362" idx="2"/>
          </p:cNvCxnSpPr>
          <p:nvPr/>
        </p:nvCxnSpPr>
        <p:spPr>
          <a:xfrm flipH="1" rot="10800000">
            <a:off x="2490062" y="6748961"/>
            <a:ext cx="396900" cy="105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63" name="Google Shape;2363;p104"/>
          <p:cNvSpPr txBox="1"/>
          <p:nvPr>
            <p:ph idx="12" type="sldNum"/>
          </p:nvPr>
        </p:nvSpPr>
        <p:spPr>
          <a:xfrm>
            <a:off x="17219409" y="9540087"/>
            <a:ext cx="1068600" cy="754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4" name="Google Shape;2364;p104"/>
          <p:cNvSpPr/>
          <p:nvPr/>
        </p:nvSpPr>
        <p:spPr>
          <a:xfrm>
            <a:off x="787800" y="1105825"/>
            <a:ext cx="15008100" cy="26580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04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6" name="Google Shape;2366;p104"/>
          <p:cNvGrpSpPr/>
          <p:nvPr/>
        </p:nvGrpSpPr>
        <p:grpSpPr>
          <a:xfrm>
            <a:off x="1258762" y="1433869"/>
            <a:ext cx="2053200" cy="2253643"/>
            <a:chOff x="1300325" y="2654807"/>
            <a:chExt cx="2053200" cy="2253643"/>
          </a:xfrm>
        </p:grpSpPr>
        <p:grpSp>
          <p:nvGrpSpPr>
            <p:cNvPr id="2367" name="Google Shape;2367;p104"/>
            <p:cNvGrpSpPr/>
            <p:nvPr/>
          </p:nvGrpSpPr>
          <p:grpSpPr>
            <a:xfrm>
              <a:off x="1467465" y="2654807"/>
              <a:ext cx="1733813" cy="1665366"/>
              <a:chOff x="151950" y="963150"/>
              <a:chExt cx="901150" cy="919279"/>
            </a:xfrm>
          </p:grpSpPr>
          <p:pic>
            <p:nvPicPr>
              <p:cNvPr id="2368" name="Google Shape;2368;p104"/>
              <p:cNvPicPr preferRelativeResize="0"/>
              <p:nvPr/>
            </p:nvPicPr>
            <p:blipFill rotWithShape="1">
              <a:blip r:embed="rId3">
                <a:alphaModFix/>
              </a:blip>
              <a:srcRect b="20937" l="0" r="0" t="60962"/>
              <a:stretch/>
            </p:blipFill>
            <p:spPr>
              <a:xfrm>
                <a:off x="160025" y="963150"/>
                <a:ext cx="467700" cy="453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9" name="Google Shape;2369;p104"/>
              <p:cNvPicPr preferRelativeResize="0"/>
              <p:nvPr/>
            </p:nvPicPr>
            <p:blipFill rotWithShape="1">
              <a:blip r:embed="rId3">
                <a:alphaModFix/>
              </a:blip>
              <a:srcRect b="41050" l="0" r="4607" t="40849"/>
              <a:stretch/>
            </p:blipFill>
            <p:spPr>
              <a:xfrm>
                <a:off x="160025" y="1417913"/>
                <a:ext cx="447600" cy="4645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0" name="Google Shape;2370;p104"/>
              <p:cNvPicPr preferRelativeResize="0"/>
              <p:nvPr/>
            </p:nvPicPr>
            <p:blipFill rotWithShape="1">
              <a:blip r:embed="rId3">
                <a:alphaModFix/>
              </a:blip>
              <a:srcRect b="61578" l="0" r="-887" t="20064"/>
              <a:stretch/>
            </p:blipFill>
            <p:spPr>
              <a:xfrm>
                <a:off x="585400" y="1408700"/>
                <a:ext cx="467700" cy="464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1" name="Google Shape;2371;p10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7625" y="971307"/>
                <a:ext cx="437700" cy="4351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72" name="Google Shape;2372;p104"/>
              <p:cNvSpPr/>
              <p:nvPr/>
            </p:nvSpPr>
            <p:spPr>
              <a:xfrm>
                <a:off x="151950" y="983525"/>
                <a:ext cx="893400" cy="893100"/>
              </a:xfrm>
              <a:prstGeom prst="rect">
                <a:avLst/>
              </a:prstGeom>
              <a:noFill/>
              <a:ln cap="flat" cmpd="sng" w="3810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73" name="Google Shape;2373;p104"/>
            <p:cNvSpPr txBox="1"/>
            <p:nvPr/>
          </p:nvSpPr>
          <p:spPr>
            <a:xfrm>
              <a:off x="1300325" y="4246650"/>
              <a:ext cx="2053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DM Sans"/>
                  <a:ea typeface="DM Sans"/>
                  <a:cs typeface="DM Sans"/>
                  <a:sym typeface="DM Sans"/>
                </a:rPr>
                <a:t>Labeled data</a:t>
              </a:r>
              <a:endParaRPr b="1" sz="19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374" name="Google Shape;2374;p104"/>
          <p:cNvSpPr/>
          <p:nvPr/>
        </p:nvSpPr>
        <p:spPr>
          <a:xfrm>
            <a:off x="4076888" y="1659888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 pose model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5" name="Google Shape;2375;p104"/>
          <p:cNvSpPr/>
          <p:nvPr/>
        </p:nvSpPr>
        <p:spPr>
          <a:xfrm>
            <a:off x="8090763" y="1664988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3D pose model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6" name="Google Shape;2376;p104"/>
          <p:cNvSpPr/>
          <p:nvPr/>
        </p:nvSpPr>
        <p:spPr>
          <a:xfrm>
            <a:off x="12104638" y="1659875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377" name="Google Shape;2377;p104"/>
          <p:cNvCxnSpPr>
            <a:stCxn id="2372" idx="3"/>
            <a:endCxn id="2374" idx="2"/>
          </p:cNvCxnSpPr>
          <p:nvPr/>
        </p:nvCxnSpPr>
        <p:spPr>
          <a:xfrm flipH="1" rot="10800000">
            <a:off x="3144804" y="2271051"/>
            <a:ext cx="932100" cy="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78" name="Google Shape;2378;p104"/>
          <p:cNvSpPr/>
          <p:nvPr/>
        </p:nvSpPr>
        <p:spPr>
          <a:xfrm>
            <a:off x="570625" y="4617000"/>
            <a:ext cx="17579100" cy="49230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9" name="Google Shape;2379;p104"/>
          <p:cNvCxnSpPr>
            <a:stCxn id="2374" idx="0"/>
            <a:endCxn id="2375" idx="2"/>
          </p:cNvCxnSpPr>
          <p:nvPr/>
        </p:nvCxnSpPr>
        <p:spPr>
          <a:xfrm>
            <a:off x="7258388" y="2270988"/>
            <a:ext cx="8325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80" name="Google Shape;2380;p104"/>
          <p:cNvSpPr txBox="1"/>
          <p:nvPr/>
        </p:nvSpPr>
        <p:spPr>
          <a:xfrm>
            <a:off x="629895" y="8588913"/>
            <a:ext cx="2316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Unlabeled data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81" name="Google Shape;2381;p104"/>
          <p:cNvGrpSpPr/>
          <p:nvPr/>
        </p:nvGrpSpPr>
        <p:grpSpPr>
          <a:xfrm>
            <a:off x="636241" y="4855429"/>
            <a:ext cx="1998790" cy="2185164"/>
            <a:chOff x="1300325" y="2654807"/>
            <a:chExt cx="2053200" cy="2278586"/>
          </a:xfrm>
        </p:grpSpPr>
        <p:grpSp>
          <p:nvGrpSpPr>
            <p:cNvPr id="2382" name="Google Shape;2382;p104"/>
            <p:cNvGrpSpPr/>
            <p:nvPr/>
          </p:nvGrpSpPr>
          <p:grpSpPr>
            <a:xfrm>
              <a:off x="1467465" y="2654807"/>
              <a:ext cx="1733813" cy="1665366"/>
              <a:chOff x="151950" y="963150"/>
              <a:chExt cx="901150" cy="919279"/>
            </a:xfrm>
          </p:grpSpPr>
          <p:pic>
            <p:nvPicPr>
              <p:cNvPr id="2383" name="Google Shape;2383;p104"/>
              <p:cNvPicPr preferRelativeResize="0"/>
              <p:nvPr/>
            </p:nvPicPr>
            <p:blipFill rotWithShape="1">
              <a:blip r:embed="rId3">
                <a:alphaModFix/>
              </a:blip>
              <a:srcRect b="20937" l="0" r="0" t="60962"/>
              <a:stretch/>
            </p:blipFill>
            <p:spPr>
              <a:xfrm>
                <a:off x="160025" y="963150"/>
                <a:ext cx="467700" cy="453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4" name="Google Shape;2384;p104"/>
              <p:cNvPicPr preferRelativeResize="0"/>
              <p:nvPr/>
            </p:nvPicPr>
            <p:blipFill rotWithShape="1">
              <a:blip r:embed="rId3">
                <a:alphaModFix/>
              </a:blip>
              <a:srcRect b="41050" l="0" r="4607" t="40849"/>
              <a:stretch/>
            </p:blipFill>
            <p:spPr>
              <a:xfrm>
                <a:off x="160025" y="1417913"/>
                <a:ext cx="447600" cy="4645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5" name="Google Shape;2385;p104"/>
              <p:cNvPicPr preferRelativeResize="0"/>
              <p:nvPr/>
            </p:nvPicPr>
            <p:blipFill rotWithShape="1">
              <a:blip r:embed="rId3">
                <a:alphaModFix/>
              </a:blip>
              <a:srcRect b="61578" l="0" r="-887" t="20064"/>
              <a:stretch/>
            </p:blipFill>
            <p:spPr>
              <a:xfrm>
                <a:off x="585400" y="1408700"/>
                <a:ext cx="467700" cy="464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6" name="Google Shape;2386;p10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7625" y="971307"/>
                <a:ext cx="437700" cy="4351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87" name="Google Shape;2387;p104"/>
              <p:cNvSpPr/>
              <p:nvPr/>
            </p:nvSpPr>
            <p:spPr>
              <a:xfrm>
                <a:off x="151950" y="983525"/>
                <a:ext cx="893400" cy="893100"/>
              </a:xfrm>
              <a:prstGeom prst="rect">
                <a:avLst/>
              </a:prstGeom>
              <a:noFill/>
              <a:ln cap="flat" cmpd="sng" w="3810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8" name="Google Shape;2388;p104"/>
            <p:cNvSpPr txBox="1"/>
            <p:nvPr/>
          </p:nvSpPr>
          <p:spPr>
            <a:xfrm>
              <a:off x="1300325" y="4243392"/>
              <a:ext cx="20532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DM Sans"/>
                  <a:ea typeface="DM Sans"/>
                  <a:cs typeface="DM Sans"/>
                  <a:sym typeface="DM Sans"/>
                </a:rPr>
                <a:t>Labeled data</a:t>
              </a:r>
              <a:endParaRPr b="1" sz="19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389" name="Google Shape;2389;p104"/>
          <p:cNvCxnSpPr/>
          <p:nvPr/>
        </p:nvCxnSpPr>
        <p:spPr>
          <a:xfrm>
            <a:off x="8893223" y="6672659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90" name="Google Shape;2390;p104"/>
          <p:cNvSpPr txBox="1"/>
          <p:nvPr/>
        </p:nvSpPr>
        <p:spPr>
          <a:xfrm>
            <a:off x="11272274" y="7623125"/>
            <a:ext cx="306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Unlabeled subset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391" name="Google Shape;2391;p104"/>
          <p:cNvCxnSpPr>
            <a:stCxn id="2375" idx="0"/>
            <a:endCxn id="2376" idx="2"/>
          </p:cNvCxnSpPr>
          <p:nvPr/>
        </p:nvCxnSpPr>
        <p:spPr>
          <a:xfrm flipH="1" rot="10800000">
            <a:off x="11272263" y="2270988"/>
            <a:ext cx="8325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392" name="Google Shape;2392;p104"/>
          <p:cNvGrpSpPr/>
          <p:nvPr/>
        </p:nvGrpSpPr>
        <p:grpSpPr>
          <a:xfrm>
            <a:off x="728384" y="6997705"/>
            <a:ext cx="1770566" cy="1612110"/>
            <a:chOff x="120469" y="3418225"/>
            <a:chExt cx="911582" cy="1048800"/>
          </a:xfrm>
        </p:grpSpPr>
        <p:pic>
          <p:nvPicPr>
            <p:cNvPr id="2393" name="Google Shape;2393;p104"/>
            <p:cNvPicPr preferRelativeResize="0"/>
            <p:nvPr/>
          </p:nvPicPr>
          <p:blipFill rotWithShape="1">
            <a:blip r:embed="rId5">
              <a:alphaModFix/>
            </a:blip>
            <a:srcRect b="5473" l="0" r="81050" t="0"/>
            <a:stretch/>
          </p:blipFill>
          <p:spPr>
            <a:xfrm>
              <a:off x="126275" y="34182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4" name="Google Shape;2394;p104"/>
            <p:cNvPicPr preferRelativeResize="0"/>
            <p:nvPr/>
          </p:nvPicPr>
          <p:blipFill rotWithShape="1">
            <a:blip r:embed="rId5">
              <a:alphaModFix/>
            </a:blip>
            <a:srcRect b="5473" l="39593" r="41009" t="0"/>
            <a:stretch/>
          </p:blipFill>
          <p:spPr>
            <a:xfrm>
              <a:off x="120469" y="39393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5" name="Google Shape;2395;p104"/>
            <p:cNvPicPr preferRelativeResize="0"/>
            <p:nvPr/>
          </p:nvPicPr>
          <p:blipFill rotWithShape="1">
            <a:blip r:embed="rId5">
              <a:alphaModFix/>
            </a:blip>
            <a:srcRect b="5473" l="60123" r="20926" t="0"/>
            <a:stretch/>
          </p:blipFill>
          <p:spPr>
            <a:xfrm>
              <a:off x="579163" y="39393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6" name="Google Shape;2396;p104"/>
            <p:cNvPicPr preferRelativeResize="0"/>
            <p:nvPr/>
          </p:nvPicPr>
          <p:blipFill rotWithShape="1">
            <a:blip r:embed="rId5">
              <a:alphaModFix/>
            </a:blip>
            <a:srcRect b="5473" l="19841" r="60760" t="0"/>
            <a:stretch/>
          </p:blipFill>
          <p:spPr>
            <a:xfrm>
              <a:off x="573875" y="34182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1" name="Google Shape;2361;p104"/>
            <p:cNvSpPr/>
            <p:nvPr/>
          </p:nvSpPr>
          <p:spPr>
            <a:xfrm>
              <a:off x="126275" y="3418225"/>
              <a:ext cx="901200" cy="10488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</p:grpSp>
      <p:cxnSp>
        <p:nvCxnSpPr>
          <p:cNvPr id="2397" name="Google Shape;2397;p104"/>
          <p:cNvCxnSpPr>
            <a:stCxn id="2398" idx="3"/>
            <a:endCxn id="2399" idx="1"/>
          </p:cNvCxnSpPr>
          <p:nvPr/>
        </p:nvCxnSpPr>
        <p:spPr>
          <a:xfrm>
            <a:off x="9643175" y="6647838"/>
            <a:ext cx="411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00" name="Google Shape;2400;p104"/>
          <p:cNvCxnSpPr>
            <a:stCxn id="2387" idx="3"/>
            <a:endCxn id="2362" idx="2"/>
          </p:cNvCxnSpPr>
          <p:nvPr/>
        </p:nvCxnSpPr>
        <p:spPr>
          <a:xfrm>
            <a:off x="2472303" y="5666630"/>
            <a:ext cx="414900" cy="1082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99" name="Google Shape;2399;p104"/>
          <p:cNvSpPr/>
          <p:nvPr/>
        </p:nvSpPr>
        <p:spPr>
          <a:xfrm>
            <a:off x="10054626" y="6322801"/>
            <a:ext cx="1551600" cy="6501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Relevant 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score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01" name="Google Shape;2401;p104"/>
          <p:cNvCxnSpPr/>
          <p:nvPr/>
        </p:nvCxnSpPr>
        <p:spPr>
          <a:xfrm>
            <a:off x="11606233" y="6679230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02" name="Google Shape;2402;p104"/>
          <p:cNvSpPr/>
          <p:nvPr/>
        </p:nvSpPr>
        <p:spPr>
          <a:xfrm>
            <a:off x="13288788" y="6239088"/>
            <a:ext cx="2271000" cy="8175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3" name="Google Shape;2403;p104"/>
          <p:cNvSpPr/>
          <p:nvPr/>
        </p:nvSpPr>
        <p:spPr>
          <a:xfrm>
            <a:off x="15986538" y="6326889"/>
            <a:ext cx="1551600" cy="6501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Uncertainty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score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04" name="Google Shape;2404;p104"/>
          <p:cNvCxnSpPr/>
          <p:nvPr/>
        </p:nvCxnSpPr>
        <p:spPr>
          <a:xfrm>
            <a:off x="15588708" y="6651943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62" name="Google Shape;2362;p104"/>
          <p:cNvSpPr/>
          <p:nvPr/>
        </p:nvSpPr>
        <p:spPr>
          <a:xfrm>
            <a:off x="2887075" y="6340100"/>
            <a:ext cx="2053200" cy="8175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 pose model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5" name="Google Shape;2405;p104"/>
          <p:cNvSpPr txBox="1"/>
          <p:nvPr/>
        </p:nvSpPr>
        <p:spPr>
          <a:xfrm>
            <a:off x="13521100" y="567025"/>
            <a:ext cx="235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Training stage </a:t>
            </a:r>
            <a:endParaRPr b="1" sz="2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6" name="Google Shape;2406;p104"/>
          <p:cNvSpPr txBox="1"/>
          <p:nvPr/>
        </p:nvSpPr>
        <p:spPr>
          <a:xfrm>
            <a:off x="15795900" y="4078125"/>
            <a:ext cx="23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Active learning</a:t>
            </a:r>
            <a:endParaRPr b="1" sz="23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07" name="Google Shape;2407;p104"/>
          <p:cNvCxnSpPr>
            <a:stCxn id="2361" idx="3"/>
            <a:endCxn id="2362" idx="2"/>
          </p:cNvCxnSpPr>
          <p:nvPr/>
        </p:nvCxnSpPr>
        <p:spPr>
          <a:xfrm flipH="1" rot="10800000">
            <a:off x="2490062" y="6748961"/>
            <a:ext cx="396900" cy="1054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08" name="Google Shape;2408;p104"/>
          <p:cNvSpPr/>
          <p:nvPr/>
        </p:nvSpPr>
        <p:spPr>
          <a:xfrm>
            <a:off x="18692000" y="1433875"/>
            <a:ext cx="3066600" cy="7548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Query top-2K data</a:t>
            </a:r>
            <a:endParaRPr b="1" sz="2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09" name="Google Shape;2409;p104"/>
          <p:cNvCxnSpPr>
            <a:stCxn id="2403" idx="3"/>
            <a:endCxn id="2372" idx="1"/>
          </p:cNvCxnSpPr>
          <p:nvPr/>
        </p:nvCxnSpPr>
        <p:spPr>
          <a:xfrm rot="10800000">
            <a:off x="1426038" y="2279739"/>
            <a:ext cx="16112100" cy="4372200"/>
          </a:xfrm>
          <a:prstGeom prst="bentConnector5">
            <a:avLst>
              <a:gd fmla="val -1478" name="adj1"/>
              <a:gd fmla="val -60909" name="adj2"/>
              <a:gd fmla="val 106966" name="adj3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10" name="Google Shape;2410;p104"/>
          <p:cNvSpPr txBox="1"/>
          <p:nvPr/>
        </p:nvSpPr>
        <p:spPr>
          <a:xfrm>
            <a:off x="433800" y="-8472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Overview </a:t>
            </a:r>
            <a:endParaRPr b="1" sz="2900">
              <a:solidFill>
                <a:srgbClr val="990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1" name="Google Shape;2411;p104"/>
          <p:cNvSpPr/>
          <p:nvPr/>
        </p:nvSpPr>
        <p:spPr>
          <a:xfrm>
            <a:off x="18692000" y="1433875"/>
            <a:ext cx="3066600" cy="7548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Query top-2K data</a:t>
            </a:r>
            <a:endParaRPr b="1" sz="2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2" name="Google Shape;2412;p104"/>
          <p:cNvSpPr/>
          <p:nvPr/>
        </p:nvSpPr>
        <p:spPr>
          <a:xfrm>
            <a:off x="19346575" y="3718450"/>
            <a:ext cx="3181500" cy="1222200"/>
          </a:xfrm>
          <a:prstGeom prst="round2DiagRect">
            <a:avLst>
              <a:gd fmla="val 0" name="adj1"/>
              <a:gd fmla="val 5000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3" name="Google Shape;2413;p104"/>
          <p:cNvSpPr/>
          <p:nvPr/>
        </p:nvSpPr>
        <p:spPr>
          <a:xfrm>
            <a:off x="5538225" y="5424775"/>
            <a:ext cx="1289700" cy="8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Labeled </a:t>
            </a:r>
            <a:br>
              <a:rPr b="1" lang="en-US">
                <a:latin typeface="DM Sans"/>
                <a:ea typeface="DM Sans"/>
                <a:cs typeface="DM Sans"/>
                <a:sym typeface="DM Sans"/>
              </a:rPr>
            </a:b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2D feature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4" name="Google Shape;2414;p104"/>
          <p:cNvSpPr/>
          <p:nvPr/>
        </p:nvSpPr>
        <p:spPr>
          <a:xfrm>
            <a:off x="5538225" y="7370450"/>
            <a:ext cx="1289700" cy="8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Unlabeled </a:t>
            </a:r>
            <a:br>
              <a:rPr b="1" lang="en-US">
                <a:latin typeface="DM Sans"/>
                <a:ea typeface="DM Sans"/>
                <a:cs typeface="DM Sans"/>
                <a:sym typeface="DM Sans"/>
              </a:rPr>
            </a:b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2D feature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8" name="Google Shape;2398;p104"/>
          <p:cNvSpPr/>
          <p:nvPr/>
        </p:nvSpPr>
        <p:spPr>
          <a:xfrm>
            <a:off x="7402775" y="5681388"/>
            <a:ext cx="2240400" cy="1932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5" name="Google Shape;2415;p104"/>
          <p:cNvGrpSpPr/>
          <p:nvPr/>
        </p:nvGrpSpPr>
        <p:grpSpPr>
          <a:xfrm>
            <a:off x="7599359" y="5925262"/>
            <a:ext cx="1933944" cy="1445176"/>
            <a:chOff x="835260" y="2985386"/>
            <a:chExt cx="2648150" cy="2008026"/>
          </a:xfrm>
        </p:grpSpPr>
        <p:grpSp>
          <p:nvGrpSpPr>
            <p:cNvPr id="2416" name="Google Shape;2416;p104"/>
            <p:cNvGrpSpPr/>
            <p:nvPr/>
          </p:nvGrpSpPr>
          <p:grpSpPr>
            <a:xfrm>
              <a:off x="835260" y="2985386"/>
              <a:ext cx="2648150" cy="2008026"/>
              <a:chOff x="4492575" y="1424225"/>
              <a:chExt cx="3292490" cy="2502525"/>
            </a:xfrm>
          </p:grpSpPr>
          <p:sp>
            <p:nvSpPr>
              <p:cNvPr id="2417" name="Google Shape;2417;p104"/>
              <p:cNvSpPr/>
              <p:nvPr/>
            </p:nvSpPr>
            <p:spPr>
              <a:xfrm>
                <a:off x="4492575" y="1424225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rgbClr val="1111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418" name="Google Shape;2418;p104"/>
              <p:cNvSpPr/>
              <p:nvPr/>
            </p:nvSpPr>
            <p:spPr>
              <a:xfrm>
                <a:off x="5871665" y="2171150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419" name="Google Shape;2419;p104"/>
              <p:cNvSpPr/>
              <p:nvPr/>
            </p:nvSpPr>
            <p:spPr>
              <a:xfrm>
                <a:off x="5413275" y="2266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420" name="Google Shape;2420;p104"/>
              <p:cNvSpPr/>
              <p:nvPr/>
            </p:nvSpPr>
            <p:spPr>
              <a:xfrm>
                <a:off x="6861075" y="3028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421" name="Google Shape;2421;p104"/>
              <p:cNvSpPr/>
              <p:nvPr/>
            </p:nvSpPr>
            <p:spPr>
              <a:xfrm>
                <a:off x="4879875" y="24184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422" name="Google Shape;2422;p104"/>
              <p:cNvSpPr/>
              <p:nvPr/>
            </p:nvSpPr>
            <p:spPr>
              <a:xfrm>
                <a:off x="7394475" y="25708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423" name="Google Shape;2423;p104"/>
              <p:cNvSpPr/>
              <p:nvPr/>
            </p:nvSpPr>
            <p:spPr>
              <a:xfrm>
                <a:off x="5184675" y="15802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424" name="Google Shape;2424;p104"/>
              <p:cNvSpPr/>
              <p:nvPr/>
            </p:nvSpPr>
            <p:spPr>
              <a:xfrm>
                <a:off x="6099075" y="32566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425" name="Google Shape;2425;p104"/>
              <p:cNvSpPr/>
              <p:nvPr/>
            </p:nvSpPr>
            <p:spPr>
              <a:xfrm>
                <a:off x="6134120" y="2666930"/>
                <a:ext cx="72000" cy="72000"/>
              </a:xfrm>
              <a:prstGeom prst="ellipse">
                <a:avLst/>
              </a:prstGeom>
              <a:solidFill>
                <a:srgbClr val="93C47D"/>
              </a:solidFill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</p:grpSp>
        <p:cxnSp>
          <p:nvCxnSpPr>
            <p:cNvPr id="2426" name="Google Shape;2426;p104"/>
            <p:cNvCxnSpPr>
              <a:stCxn id="2419" idx="1"/>
              <a:endCxn id="2417" idx="1"/>
            </p:cNvCxnSpPr>
            <p:nvPr/>
          </p:nvCxnSpPr>
          <p:spPr>
            <a:xfrm rot="10800000">
              <a:off x="1060760" y="3191707"/>
              <a:ext cx="523500" cy="477600"/>
            </a:xfrm>
            <a:prstGeom prst="straightConnector1">
              <a:avLst/>
            </a:prstGeom>
            <a:noFill/>
            <a:ln cap="flat" cmpd="sng" w="28575">
              <a:solidFill>
                <a:srgbClr val="11111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27" name="Google Shape;2427;p104"/>
            <p:cNvSpPr txBox="1"/>
            <p:nvPr/>
          </p:nvSpPr>
          <p:spPr>
            <a:xfrm>
              <a:off x="1316025" y="3093497"/>
              <a:ext cx="3276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δ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2428" name="Google Shape;2428;p104"/>
          <p:cNvSpPr txBox="1"/>
          <p:nvPr/>
        </p:nvSpPr>
        <p:spPr>
          <a:xfrm>
            <a:off x="8333575" y="8819613"/>
            <a:ext cx="205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DM Sans"/>
                <a:ea typeface="DM Sans"/>
                <a:cs typeface="DM Sans"/>
                <a:sym typeface="DM Sans"/>
              </a:rPr>
              <a:t>Query top-K data</a:t>
            </a:r>
            <a:endParaRPr sz="1600"/>
          </a:p>
        </p:txBody>
      </p:sp>
      <p:cxnSp>
        <p:nvCxnSpPr>
          <p:cNvPr id="2429" name="Google Shape;2429;p104"/>
          <p:cNvCxnSpPr>
            <a:stCxn id="2413" idx="3"/>
          </p:cNvCxnSpPr>
          <p:nvPr/>
        </p:nvCxnSpPr>
        <p:spPr>
          <a:xfrm>
            <a:off x="6827925" y="5833525"/>
            <a:ext cx="284700" cy="7449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0" name="Google Shape;2430;p104"/>
          <p:cNvCxnSpPr>
            <a:endCxn id="2414" idx="1"/>
          </p:cNvCxnSpPr>
          <p:nvPr/>
        </p:nvCxnSpPr>
        <p:spPr>
          <a:xfrm flipH="1" rot="-5400000">
            <a:off x="4991475" y="7232450"/>
            <a:ext cx="831300" cy="262200"/>
          </a:xfrm>
          <a:prstGeom prst="bent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1" name="Google Shape;2431;p104"/>
          <p:cNvCxnSpPr>
            <a:stCxn id="2413" idx="1"/>
          </p:cNvCxnSpPr>
          <p:nvPr/>
        </p:nvCxnSpPr>
        <p:spPr>
          <a:xfrm flipH="1">
            <a:off x="5257125" y="5833525"/>
            <a:ext cx="281100" cy="7524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2" name="Google Shape;2432;p104"/>
          <p:cNvSpPr txBox="1"/>
          <p:nvPr/>
        </p:nvSpPr>
        <p:spPr>
          <a:xfrm>
            <a:off x="7846299" y="7699325"/>
            <a:ext cx="164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33" name="Google Shape;2433;p104"/>
          <p:cNvCxnSpPr>
            <a:stCxn id="2414" idx="3"/>
          </p:cNvCxnSpPr>
          <p:nvPr/>
        </p:nvCxnSpPr>
        <p:spPr>
          <a:xfrm flipH="1" rot="10800000">
            <a:off x="6827925" y="6909800"/>
            <a:ext cx="293100" cy="869400"/>
          </a:xfrm>
          <a:prstGeom prst="bent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4" name="Google Shape;2434;p104"/>
          <p:cNvCxnSpPr/>
          <p:nvPr/>
        </p:nvCxnSpPr>
        <p:spPr>
          <a:xfrm>
            <a:off x="4940275" y="6585925"/>
            <a:ext cx="332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5" name="Google Shape;2435;p104"/>
          <p:cNvCxnSpPr/>
          <p:nvPr/>
        </p:nvCxnSpPr>
        <p:spPr>
          <a:xfrm>
            <a:off x="4951125" y="6935975"/>
            <a:ext cx="3393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6" name="Google Shape;2436;p104"/>
          <p:cNvCxnSpPr/>
          <p:nvPr/>
        </p:nvCxnSpPr>
        <p:spPr>
          <a:xfrm>
            <a:off x="7097325" y="6582263"/>
            <a:ext cx="304800" cy="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stealth"/>
          </a:ln>
        </p:spPr>
      </p:cxnSp>
      <p:cxnSp>
        <p:nvCxnSpPr>
          <p:cNvPr id="2437" name="Google Shape;2437;p104"/>
          <p:cNvCxnSpPr/>
          <p:nvPr/>
        </p:nvCxnSpPr>
        <p:spPr>
          <a:xfrm>
            <a:off x="7106825" y="6905475"/>
            <a:ext cx="301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stealth"/>
          </a:ln>
        </p:spPr>
      </p:cxnSp>
      <p:grpSp>
        <p:nvGrpSpPr>
          <p:cNvPr id="2438" name="Google Shape;2438;p104"/>
          <p:cNvGrpSpPr/>
          <p:nvPr/>
        </p:nvGrpSpPr>
        <p:grpSpPr>
          <a:xfrm>
            <a:off x="11989130" y="5828842"/>
            <a:ext cx="908379" cy="1700758"/>
            <a:chOff x="120469" y="3418225"/>
            <a:chExt cx="458176" cy="1048815"/>
          </a:xfrm>
        </p:grpSpPr>
        <p:pic>
          <p:nvPicPr>
            <p:cNvPr id="2439" name="Google Shape;2439;p104"/>
            <p:cNvPicPr preferRelativeResize="0"/>
            <p:nvPr/>
          </p:nvPicPr>
          <p:blipFill rotWithShape="1">
            <a:blip r:embed="rId5">
              <a:alphaModFix/>
            </a:blip>
            <a:srcRect b="5473" l="0" r="81050" t="0"/>
            <a:stretch/>
          </p:blipFill>
          <p:spPr>
            <a:xfrm>
              <a:off x="126275" y="34182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0" name="Google Shape;2440;p104"/>
            <p:cNvPicPr preferRelativeResize="0"/>
            <p:nvPr/>
          </p:nvPicPr>
          <p:blipFill rotWithShape="1">
            <a:blip r:embed="rId5">
              <a:alphaModFix/>
            </a:blip>
            <a:srcRect b="5473" l="39593" r="41009" t="0"/>
            <a:stretch/>
          </p:blipFill>
          <p:spPr>
            <a:xfrm>
              <a:off x="120469" y="39393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1" name="Google Shape;2441;p104"/>
            <p:cNvSpPr/>
            <p:nvPr/>
          </p:nvSpPr>
          <p:spPr>
            <a:xfrm>
              <a:off x="126272" y="3418240"/>
              <a:ext cx="447600" cy="1048800"/>
            </a:xfrm>
            <a:prstGeom prst="rect">
              <a:avLst/>
            </a:prstGeom>
            <a:noFill/>
            <a:ln cap="flat" cmpd="sng" w="28575">
              <a:solidFill>
                <a:srgbClr val="B754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42" name="Google Shape;2442;p104"/>
          <p:cNvCxnSpPr/>
          <p:nvPr/>
        </p:nvCxnSpPr>
        <p:spPr>
          <a:xfrm>
            <a:off x="12897508" y="6679218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43" name="Google Shape;2443;p104"/>
          <p:cNvSpPr txBox="1"/>
          <p:nvPr/>
        </p:nvSpPr>
        <p:spPr>
          <a:xfrm>
            <a:off x="3311950" y="3678825"/>
            <a:ext cx="14561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DM Sans"/>
              <a:buChar char="●"/>
            </a:pPr>
            <a:r>
              <a:rPr lang="en-US" sz="20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Diversity: relationship between </a:t>
            </a:r>
            <a:r>
              <a:rPr b="1" lang="en-US" sz="20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labeled data</a:t>
            </a:r>
            <a:r>
              <a:rPr lang="en-US" sz="20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-US" sz="20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unlabeled data</a:t>
            </a:r>
            <a:endParaRPr b="1" sz="2000">
              <a:solidFill>
                <a:srgbClr val="6AA84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DM Sans"/>
              <a:buChar char="●"/>
            </a:pPr>
            <a:r>
              <a:rPr lang="en-US" sz="2000">
                <a:solidFill>
                  <a:srgbClr val="0000FF"/>
                </a:solidFill>
                <a:latin typeface="DM Sans"/>
                <a:ea typeface="DM Sans"/>
                <a:cs typeface="DM Sans"/>
                <a:sym typeface="DM Sans"/>
              </a:rPr>
              <a:t>Uncertainty: relationship between </a:t>
            </a:r>
            <a:r>
              <a:rPr b="1" lang="en-US" sz="2000">
                <a:solidFill>
                  <a:srgbClr val="0000FF"/>
                </a:solidFill>
                <a:latin typeface="DM Sans"/>
                <a:ea typeface="DM Sans"/>
                <a:cs typeface="DM Sans"/>
                <a:sym typeface="DM Sans"/>
              </a:rPr>
              <a:t>task model </a:t>
            </a:r>
            <a:r>
              <a:rPr lang="en-US" sz="2000">
                <a:solidFill>
                  <a:srgbClr val="0000FF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b="1" lang="en-US" sz="2000">
                <a:solidFill>
                  <a:srgbClr val="0000FF"/>
                </a:solidFill>
                <a:latin typeface="DM Sans"/>
                <a:ea typeface="DM Sans"/>
                <a:cs typeface="DM Sans"/>
                <a:sym typeface="DM Sans"/>
              </a:rPr>
              <a:t>unlabeled data</a:t>
            </a:r>
            <a:endParaRPr sz="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8" name="Google Shape;2448;p105"/>
          <p:cNvCxnSpPr>
            <a:stCxn id="2449" idx="3"/>
            <a:endCxn id="2450" idx="2"/>
          </p:cNvCxnSpPr>
          <p:nvPr/>
        </p:nvCxnSpPr>
        <p:spPr>
          <a:xfrm flipH="1" rot="10800000">
            <a:off x="2490062" y="6748961"/>
            <a:ext cx="396900" cy="105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51" name="Google Shape;2451;p105"/>
          <p:cNvSpPr txBox="1"/>
          <p:nvPr>
            <p:ph idx="12" type="sldNum"/>
          </p:nvPr>
        </p:nvSpPr>
        <p:spPr>
          <a:xfrm>
            <a:off x="17219409" y="9540087"/>
            <a:ext cx="1068600" cy="754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2" name="Google Shape;2452;p105"/>
          <p:cNvSpPr/>
          <p:nvPr/>
        </p:nvSpPr>
        <p:spPr>
          <a:xfrm>
            <a:off x="787800" y="1105825"/>
            <a:ext cx="15008100" cy="26580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05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4" name="Google Shape;2454;p105"/>
          <p:cNvGrpSpPr/>
          <p:nvPr/>
        </p:nvGrpSpPr>
        <p:grpSpPr>
          <a:xfrm>
            <a:off x="1258762" y="1433869"/>
            <a:ext cx="2053200" cy="2253643"/>
            <a:chOff x="1300325" y="2654807"/>
            <a:chExt cx="2053200" cy="2253643"/>
          </a:xfrm>
        </p:grpSpPr>
        <p:grpSp>
          <p:nvGrpSpPr>
            <p:cNvPr id="2455" name="Google Shape;2455;p105"/>
            <p:cNvGrpSpPr/>
            <p:nvPr/>
          </p:nvGrpSpPr>
          <p:grpSpPr>
            <a:xfrm>
              <a:off x="1467465" y="2654807"/>
              <a:ext cx="1733813" cy="1665366"/>
              <a:chOff x="151950" y="963150"/>
              <a:chExt cx="901150" cy="919279"/>
            </a:xfrm>
          </p:grpSpPr>
          <p:pic>
            <p:nvPicPr>
              <p:cNvPr id="2456" name="Google Shape;2456;p105"/>
              <p:cNvPicPr preferRelativeResize="0"/>
              <p:nvPr/>
            </p:nvPicPr>
            <p:blipFill rotWithShape="1">
              <a:blip r:embed="rId3">
                <a:alphaModFix/>
              </a:blip>
              <a:srcRect b="20937" l="0" r="0" t="60962"/>
              <a:stretch/>
            </p:blipFill>
            <p:spPr>
              <a:xfrm>
                <a:off x="160025" y="963150"/>
                <a:ext cx="467700" cy="453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7" name="Google Shape;2457;p105"/>
              <p:cNvPicPr preferRelativeResize="0"/>
              <p:nvPr/>
            </p:nvPicPr>
            <p:blipFill rotWithShape="1">
              <a:blip r:embed="rId3">
                <a:alphaModFix/>
              </a:blip>
              <a:srcRect b="41050" l="0" r="4607" t="40849"/>
              <a:stretch/>
            </p:blipFill>
            <p:spPr>
              <a:xfrm>
                <a:off x="160025" y="1417913"/>
                <a:ext cx="447600" cy="4645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8" name="Google Shape;2458;p105"/>
              <p:cNvPicPr preferRelativeResize="0"/>
              <p:nvPr/>
            </p:nvPicPr>
            <p:blipFill rotWithShape="1">
              <a:blip r:embed="rId3">
                <a:alphaModFix/>
              </a:blip>
              <a:srcRect b="61578" l="0" r="-887" t="20064"/>
              <a:stretch/>
            </p:blipFill>
            <p:spPr>
              <a:xfrm>
                <a:off x="585400" y="1408700"/>
                <a:ext cx="467700" cy="464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9" name="Google Shape;2459;p10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7625" y="971307"/>
                <a:ext cx="437700" cy="4351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60" name="Google Shape;2460;p105"/>
              <p:cNvSpPr/>
              <p:nvPr/>
            </p:nvSpPr>
            <p:spPr>
              <a:xfrm>
                <a:off x="151950" y="983525"/>
                <a:ext cx="893400" cy="893100"/>
              </a:xfrm>
              <a:prstGeom prst="rect">
                <a:avLst/>
              </a:prstGeom>
              <a:noFill/>
              <a:ln cap="flat" cmpd="sng" w="3810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1" name="Google Shape;2461;p105"/>
            <p:cNvSpPr txBox="1"/>
            <p:nvPr/>
          </p:nvSpPr>
          <p:spPr>
            <a:xfrm>
              <a:off x="1300325" y="4246650"/>
              <a:ext cx="2053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DM Sans"/>
                  <a:ea typeface="DM Sans"/>
                  <a:cs typeface="DM Sans"/>
                  <a:sym typeface="DM Sans"/>
                </a:rPr>
                <a:t>Labeled data</a:t>
              </a:r>
              <a:endParaRPr b="1" sz="19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462" name="Google Shape;2462;p105"/>
          <p:cNvSpPr/>
          <p:nvPr/>
        </p:nvSpPr>
        <p:spPr>
          <a:xfrm>
            <a:off x="4076888" y="1659888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 pose model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3" name="Google Shape;2463;p105"/>
          <p:cNvSpPr/>
          <p:nvPr/>
        </p:nvSpPr>
        <p:spPr>
          <a:xfrm>
            <a:off x="8090763" y="1664988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3D pose model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4" name="Google Shape;2464;p105"/>
          <p:cNvSpPr/>
          <p:nvPr/>
        </p:nvSpPr>
        <p:spPr>
          <a:xfrm>
            <a:off x="12104638" y="1659875"/>
            <a:ext cx="3181500" cy="12222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65" name="Google Shape;2465;p105"/>
          <p:cNvCxnSpPr>
            <a:stCxn id="2460" idx="3"/>
            <a:endCxn id="2462" idx="2"/>
          </p:cNvCxnSpPr>
          <p:nvPr/>
        </p:nvCxnSpPr>
        <p:spPr>
          <a:xfrm flipH="1" rot="10800000">
            <a:off x="3144804" y="2271051"/>
            <a:ext cx="932100" cy="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66" name="Google Shape;2466;p105"/>
          <p:cNvSpPr/>
          <p:nvPr/>
        </p:nvSpPr>
        <p:spPr>
          <a:xfrm>
            <a:off x="570625" y="4617000"/>
            <a:ext cx="17579100" cy="49230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7" name="Google Shape;2467;p105"/>
          <p:cNvCxnSpPr>
            <a:stCxn id="2462" idx="0"/>
            <a:endCxn id="2463" idx="2"/>
          </p:cNvCxnSpPr>
          <p:nvPr/>
        </p:nvCxnSpPr>
        <p:spPr>
          <a:xfrm>
            <a:off x="7258388" y="2270988"/>
            <a:ext cx="8325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68" name="Google Shape;2468;p105"/>
          <p:cNvSpPr txBox="1"/>
          <p:nvPr/>
        </p:nvSpPr>
        <p:spPr>
          <a:xfrm>
            <a:off x="629895" y="8588913"/>
            <a:ext cx="2316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Unlabeled data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69" name="Google Shape;2469;p105"/>
          <p:cNvGrpSpPr/>
          <p:nvPr/>
        </p:nvGrpSpPr>
        <p:grpSpPr>
          <a:xfrm>
            <a:off x="636241" y="4855429"/>
            <a:ext cx="1998790" cy="2185164"/>
            <a:chOff x="1300325" y="2654807"/>
            <a:chExt cx="2053200" cy="2278586"/>
          </a:xfrm>
        </p:grpSpPr>
        <p:grpSp>
          <p:nvGrpSpPr>
            <p:cNvPr id="2470" name="Google Shape;2470;p105"/>
            <p:cNvGrpSpPr/>
            <p:nvPr/>
          </p:nvGrpSpPr>
          <p:grpSpPr>
            <a:xfrm>
              <a:off x="1467465" y="2654807"/>
              <a:ext cx="1733813" cy="1665366"/>
              <a:chOff x="151950" y="963150"/>
              <a:chExt cx="901150" cy="919279"/>
            </a:xfrm>
          </p:grpSpPr>
          <p:pic>
            <p:nvPicPr>
              <p:cNvPr id="2471" name="Google Shape;2471;p105"/>
              <p:cNvPicPr preferRelativeResize="0"/>
              <p:nvPr/>
            </p:nvPicPr>
            <p:blipFill rotWithShape="1">
              <a:blip r:embed="rId3">
                <a:alphaModFix/>
              </a:blip>
              <a:srcRect b="20937" l="0" r="0" t="60962"/>
              <a:stretch/>
            </p:blipFill>
            <p:spPr>
              <a:xfrm>
                <a:off x="160025" y="963150"/>
                <a:ext cx="467700" cy="453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2" name="Google Shape;2472;p105"/>
              <p:cNvPicPr preferRelativeResize="0"/>
              <p:nvPr/>
            </p:nvPicPr>
            <p:blipFill rotWithShape="1">
              <a:blip r:embed="rId3">
                <a:alphaModFix/>
              </a:blip>
              <a:srcRect b="41050" l="0" r="4607" t="40849"/>
              <a:stretch/>
            </p:blipFill>
            <p:spPr>
              <a:xfrm>
                <a:off x="160025" y="1417913"/>
                <a:ext cx="447600" cy="4645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3" name="Google Shape;2473;p105"/>
              <p:cNvPicPr preferRelativeResize="0"/>
              <p:nvPr/>
            </p:nvPicPr>
            <p:blipFill rotWithShape="1">
              <a:blip r:embed="rId3">
                <a:alphaModFix/>
              </a:blip>
              <a:srcRect b="61578" l="0" r="-887" t="20064"/>
              <a:stretch/>
            </p:blipFill>
            <p:spPr>
              <a:xfrm>
                <a:off x="585400" y="1408700"/>
                <a:ext cx="467700" cy="464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4" name="Google Shape;2474;p10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7625" y="971307"/>
                <a:ext cx="437700" cy="4351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75" name="Google Shape;2475;p105"/>
              <p:cNvSpPr/>
              <p:nvPr/>
            </p:nvSpPr>
            <p:spPr>
              <a:xfrm>
                <a:off x="151950" y="983525"/>
                <a:ext cx="893400" cy="893100"/>
              </a:xfrm>
              <a:prstGeom prst="rect">
                <a:avLst/>
              </a:prstGeom>
              <a:noFill/>
              <a:ln cap="flat" cmpd="sng" w="38100">
                <a:solidFill>
                  <a:srgbClr val="12121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6" name="Google Shape;2476;p105"/>
            <p:cNvSpPr txBox="1"/>
            <p:nvPr/>
          </p:nvSpPr>
          <p:spPr>
            <a:xfrm>
              <a:off x="1300325" y="4243392"/>
              <a:ext cx="20532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DM Sans"/>
                  <a:ea typeface="DM Sans"/>
                  <a:cs typeface="DM Sans"/>
                  <a:sym typeface="DM Sans"/>
                </a:rPr>
                <a:t>Labeled data</a:t>
              </a:r>
              <a:endParaRPr b="1" sz="19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477" name="Google Shape;2477;p105"/>
          <p:cNvCxnSpPr/>
          <p:nvPr/>
        </p:nvCxnSpPr>
        <p:spPr>
          <a:xfrm>
            <a:off x="8893223" y="6672659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78" name="Google Shape;2478;p105"/>
          <p:cNvSpPr txBox="1"/>
          <p:nvPr/>
        </p:nvSpPr>
        <p:spPr>
          <a:xfrm>
            <a:off x="11272274" y="7623125"/>
            <a:ext cx="306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Unlabeled subset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79" name="Google Shape;2479;p105"/>
          <p:cNvCxnSpPr>
            <a:stCxn id="2463" idx="0"/>
            <a:endCxn id="2464" idx="2"/>
          </p:cNvCxnSpPr>
          <p:nvPr/>
        </p:nvCxnSpPr>
        <p:spPr>
          <a:xfrm flipH="1" rot="10800000">
            <a:off x="11272263" y="2270988"/>
            <a:ext cx="8325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480" name="Google Shape;2480;p105"/>
          <p:cNvGrpSpPr/>
          <p:nvPr/>
        </p:nvGrpSpPr>
        <p:grpSpPr>
          <a:xfrm>
            <a:off x="728384" y="6997705"/>
            <a:ext cx="1770566" cy="1612110"/>
            <a:chOff x="120469" y="3418225"/>
            <a:chExt cx="911582" cy="1048800"/>
          </a:xfrm>
        </p:grpSpPr>
        <p:pic>
          <p:nvPicPr>
            <p:cNvPr id="2481" name="Google Shape;2481;p105"/>
            <p:cNvPicPr preferRelativeResize="0"/>
            <p:nvPr/>
          </p:nvPicPr>
          <p:blipFill rotWithShape="1">
            <a:blip r:embed="rId5">
              <a:alphaModFix/>
            </a:blip>
            <a:srcRect b="5473" l="0" r="81050" t="0"/>
            <a:stretch/>
          </p:blipFill>
          <p:spPr>
            <a:xfrm>
              <a:off x="126275" y="34182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2" name="Google Shape;2482;p105"/>
            <p:cNvPicPr preferRelativeResize="0"/>
            <p:nvPr/>
          </p:nvPicPr>
          <p:blipFill rotWithShape="1">
            <a:blip r:embed="rId5">
              <a:alphaModFix/>
            </a:blip>
            <a:srcRect b="5473" l="39593" r="41009" t="0"/>
            <a:stretch/>
          </p:blipFill>
          <p:spPr>
            <a:xfrm>
              <a:off x="120469" y="39393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3" name="Google Shape;2483;p105"/>
            <p:cNvPicPr preferRelativeResize="0"/>
            <p:nvPr/>
          </p:nvPicPr>
          <p:blipFill rotWithShape="1">
            <a:blip r:embed="rId5">
              <a:alphaModFix/>
            </a:blip>
            <a:srcRect b="5473" l="60123" r="20926" t="0"/>
            <a:stretch/>
          </p:blipFill>
          <p:spPr>
            <a:xfrm>
              <a:off x="579163" y="39393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4" name="Google Shape;2484;p105"/>
            <p:cNvPicPr preferRelativeResize="0"/>
            <p:nvPr/>
          </p:nvPicPr>
          <p:blipFill rotWithShape="1">
            <a:blip r:embed="rId5">
              <a:alphaModFix/>
            </a:blip>
            <a:srcRect b="5473" l="19841" r="60760" t="0"/>
            <a:stretch/>
          </p:blipFill>
          <p:spPr>
            <a:xfrm>
              <a:off x="573875" y="34182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9" name="Google Shape;2449;p105"/>
            <p:cNvSpPr/>
            <p:nvPr/>
          </p:nvSpPr>
          <p:spPr>
            <a:xfrm>
              <a:off x="126275" y="3418225"/>
              <a:ext cx="901200" cy="10488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</p:grpSp>
      <p:cxnSp>
        <p:nvCxnSpPr>
          <p:cNvPr id="2485" name="Google Shape;2485;p105"/>
          <p:cNvCxnSpPr>
            <a:stCxn id="2486" idx="3"/>
            <a:endCxn id="2487" idx="1"/>
          </p:cNvCxnSpPr>
          <p:nvPr/>
        </p:nvCxnSpPr>
        <p:spPr>
          <a:xfrm>
            <a:off x="9643175" y="6647838"/>
            <a:ext cx="411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88" name="Google Shape;2488;p105"/>
          <p:cNvCxnSpPr>
            <a:stCxn id="2475" idx="3"/>
            <a:endCxn id="2450" idx="2"/>
          </p:cNvCxnSpPr>
          <p:nvPr/>
        </p:nvCxnSpPr>
        <p:spPr>
          <a:xfrm>
            <a:off x="2472303" y="5666630"/>
            <a:ext cx="414900" cy="1082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87" name="Google Shape;2487;p105"/>
          <p:cNvSpPr/>
          <p:nvPr/>
        </p:nvSpPr>
        <p:spPr>
          <a:xfrm>
            <a:off x="10054626" y="6322801"/>
            <a:ext cx="1551600" cy="6501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Relevant 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score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89" name="Google Shape;2489;p105"/>
          <p:cNvCxnSpPr/>
          <p:nvPr/>
        </p:nvCxnSpPr>
        <p:spPr>
          <a:xfrm>
            <a:off x="11606233" y="6679230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90" name="Google Shape;2490;p105"/>
          <p:cNvSpPr/>
          <p:nvPr/>
        </p:nvSpPr>
        <p:spPr>
          <a:xfrm>
            <a:off x="13288788" y="6239088"/>
            <a:ext cx="2271000" cy="8175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1" name="Google Shape;2491;p105"/>
          <p:cNvSpPr/>
          <p:nvPr/>
        </p:nvSpPr>
        <p:spPr>
          <a:xfrm>
            <a:off x="15986538" y="6326889"/>
            <a:ext cx="1551600" cy="6501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Uncertainty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score</a:t>
            </a:r>
            <a:endParaRPr b="1" sz="17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92" name="Google Shape;2492;p105"/>
          <p:cNvCxnSpPr/>
          <p:nvPr/>
        </p:nvCxnSpPr>
        <p:spPr>
          <a:xfrm>
            <a:off x="15588708" y="6651943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50" name="Google Shape;2450;p105"/>
          <p:cNvSpPr/>
          <p:nvPr/>
        </p:nvSpPr>
        <p:spPr>
          <a:xfrm>
            <a:off x="2887075" y="6340100"/>
            <a:ext cx="2053200" cy="8175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 pose model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3" name="Google Shape;2493;p105"/>
          <p:cNvSpPr txBox="1"/>
          <p:nvPr/>
        </p:nvSpPr>
        <p:spPr>
          <a:xfrm>
            <a:off x="13521100" y="567025"/>
            <a:ext cx="235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Training stage </a:t>
            </a:r>
            <a:endParaRPr b="1" sz="2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4" name="Google Shape;2494;p105"/>
          <p:cNvSpPr txBox="1"/>
          <p:nvPr/>
        </p:nvSpPr>
        <p:spPr>
          <a:xfrm>
            <a:off x="15795900" y="4078125"/>
            <a:ext cx="231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DM Sans"/>
                <a:ea typeface="DM Sans"/>
                <a:cs typeface="DM Sans"/>
                <a:sym typeface="DM Sans"/>
              </a:rPr>
              <a:t>Active learning</a:t>
            </a:r>
            <a:endParaRPr b="1" sz="23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95" name="Google Shape;2495;p105"/>
          <p:cNvCxnSpPr>
            <a:stCxn id="2449" idx="3"/>
            <a:endCxn id="2450" idx="2"/>
          </p:cNvCxnSpPr>
          <p:nvPr/>
        </p:nvCxnSpPr>
        <p:spPr>
          <a:xfrm flipH="1" rot="10800000">
            <a:off x="2490062" y="6748961"/>
            <a:ext cx="396900" cy="1054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96" name="Google Shape;2496;p105"/>
          <p:cNvSpPr/>
          <p:nvPr/>
        </p:nvSpPr>
        <p:spPr>
          <a:xfrm>
            <a:off x="18692000" y="1433875"/>
            <a:ext cx="3066600" cy="7548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Query top-2K data</a:t>
            </a:r>
            <a:endParaRPr b="1" sz="2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97" name="Google Shape;2497;p105"/>
          <p:cNvCxnSpPr>
            <a:stCxn id="2491" idx="3"/>
            <a:endCxn id="2460" idx="1"/>
          </p:cNvCxnSpPr>
          <p:nvPr/>
        </p:nvCxnSpPr>
        <p:spPr>
          <a:xfrm rot="10800000">
            <a:off x="1426038" y="2279739"/>
            <a:ext cx="16112100" cy="4372200"/>
          </a:xfrm>
          <a:prstGeom prst="bentConnector5">
            <a:avLst>
              <a:gd fmla="val -1478" name="adj1"/>
              <a:gd fmla="val -60909" name="adj2"/>
              <a:gd fmla="val 106966" name="adj3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98" name="Google Shape;2498;p105"/>
          <p:cNvSpPr txBox="1"/>
          <p:nvPr/>
        </p:nvSpPr>
        <p:spPr>
          <a:xfrm>
            <a:off x="433800" y="-8472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Overview </a:t>
            </a:r>
            <a:endParaRPr b="1" sz="2900">
              <a:solidFill>
                <a:srgbClr val="990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9" name="Google Shape;2499;p105"/>
          <p:cNvSpPr/>
          <p:nvPr/>
        </p:nvSpPr>
        <p:spPr>
          <a:xfrm>
            <a:off x="18692000" y="1433875"/>
            <a:ext cx="3066600" cy="754800"/>
          </a:xfrm>
          <a:prstGeom prst="rect">
            <a:avLst/>
          </a:prstGeom>
          <a:solidFill>
            <a:srgbClr val="F1C23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Query top-2K data</a:t>
            </a:r>
            <a:endParaRPr b="1" sz="2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0" name="Google Shape;2500;p105"/>
          <p:cNvSpPr/>
          <p:nvPr/>
        </p:nvSpPr>
        <p:spPr>
          <a:xfrm>
            <a:off x="19346575" y="3718450"/>
            <a:ext cx="3181500" cy="1222200"/>
          </a:xfrm>
          <a:prstGeom prst="round2DiagRect">
            <a:avLst>
              <a:gd fmla="val 0" name="adj1"/>
              <a:gd fmla="val 50000" name="adj2"/>
            </a:avLst>
          </a:prstGeom>
          <a:solidFill>
            <a:srgbClr val="4A86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module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1" name="Google Shape;2501;p105"/>
          <p:cNvSpPr/>
          <p:nvPr/>
        </p:nvSpPr>
        <p:spPr>
          <a:xfrm>
            <a:off x="5538225" y="5424775"/>
            <a:ext cx="1289700" cy="8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Labeled </a:t>
            </a:r>
            <a:br>
              <a:rPr b="1" lang="en-US">
                <a:latin typeface="DM Sans"/>
                <a:ea typeface="DM Sans"/>
                <a:cs typeface="DM Sans"/>
                <a:sym typeface="DM Sans"/>
              </a:rPr>
            </a:b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2D feature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2" name="Google Shape;2502;p105"/>
          <p:cNvSpPr/>
          <p:nvPr/>
        </p:nvSpPr>
        <p:spPr>
          <a:xfrm>
            <a:off x="5538225" y="7370450"/>
            <a:ext cx="1289700" cy="8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Unlabeled </a:t>
            </a:r>
            <a:br>
              <a:rPr b="1" lang="en-US">
                <a:latin typeface="DM Sans"/>
                <a:ea typeface="DM Sans"/>
                <a:cs typeface="DM Sans"/>
                <a:sym typeface="DM Sans"/>
              </a:rPr>
            </a:b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2D feature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6" name="Google Shape;2486;p105"/>
          <p:cNvSpPr/>
          <p:nvPr/>
        </p:nvSpPr>
        <p:spPr>
          <a:xfrm>
            <a:off x="7402775" y="5681388"/>
            <a:ext cx="2240400" cy="1932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3" name="Google Shape;2503;p105"/>
          <p:cNvGrpSpPr/>
          <p:nvPr/>
        </p:nvGrpSpPr>
        <p:grpSpPr>
          <a:xfrm>
            <a:off x="7599359" y="5925262"/>
            <a:ext cx="1933944" cy="1445176"/>
            <a:chOff x="835260" y="2985386"/>
            <a:chExt cx="2648150" cy="2008026"/>
          </a:xfrm>
        </p:grpSpPr>
        <p:grpSp>
          <p:nvGrpSpPr>
            <p:cNvPr id="2504" name="Google Shape;2504;p105"/>
            <p:cNvGrpSpPr/>
            <p:nvPr/>
          </p:nvGrpSpPr>
          <p:grpSpPr>
            <a:xfrm>
              <a:off x="835260" y="2985386"/>
              <a:ext cx="2648150" cy="2008026"/>
              <a:chOff x="4492575" y="1424225"/>
              <a:chExt cx="3292490" cy="2502525"/>
            </a:xfrm>
          </p:grpSpPr>
          <p:sp>
            <p:nvSpPr>
              <p:cNvPr id="2505" name="Google Shape;2505;p105"/>
              <p:cNvSpPr/>
              <p:nvPr/>
            </p:nvSpPr>
            <p:spPr>
              <a:xfrm>
                <a:off x="4492575" y="1424225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rgbClr val="1111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506" name="Google Shape;2506;p105"/>
              <p:cNvSpPr/>
              <p:nvPr/>
            </p:nvSpPr>
            <p:spPr>
              <a:xfrm>
                <a:off x="5871665" y="2171150"/>
                <a:ext cx="1913400" cy="1755600"/>
              </a:xfrm>
              <a:prstGeom prst="ellipse">
                <a:avLst/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507" name="Google Shape;2507;p105"/>
              <p:cNvSpPr/>
              <p:nvPr/>
            </p:nvSpPr>
            <p:spPr>
              <a:xfrm>
                <a:off x="5413275" y="2266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508" name="Google Shape;2508;p105"/>
              <p:cNvSpPr/>
              <p:nvPr/>
            </p:nvSpPr>
            <p:spPr>
              <a:xfrm>
                <a:off x="6861075" y="3028025"/>
                <a:ext cx="72000" cy="720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509" name="Google Shape;2509;p105"/>
              <p:cNvSpPr/>
              <p:nvPr/>
            </p:nvSpPr>
            <p:spPr>
              <a:xfrm>
                <a:off x="4879875" y="24184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510" name="Google Shape;2510;p105"/>
              <p:cNvSpPr/>
              <p:nvPr/>
            </p:nvSpPr>
            <p:spPr>
              <a:xfrm>
                <a:off x="7394475" y="2570825"/>
                <a:ext cx="72000" cy="72000"/>
              </a:xfrm>
              <a:prstGeom prst="ellipse">
                <a:avLst/>
              </a:prstGeom>
              <a:solidFill>
                <a:srgbClr val="4A86E8"/>
              </a:solidFill>
              <a:ln cap="flat" cmpd="sng" w="28575">
                <a:solidFill>
                  <a:srgbClr val="4A86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511" name="Google Shape;2511;p105"/>
              <p:cNvSpPr/>
              <p:nvPr/>
            </p:nvSpPr>
            <p:spPr>
              <a:xfrm>
                <a:off x="5184675" y="15802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512" name="Google Shape;2512;p105"/>
              <p:cNvSpPr/>
              <p:nvPr/>
            </p:nvSpPr>
            <p:spPr>
              <a:xfrm>
                <a:off x="6099075" y="3256625"/>
                <a:ext cx="72000" cy="72000"/>
              </a:xfrm>
              <a:prstGeom prst="ellipse">
                <a:avLst/>
              </a:prstGeom>
              <a:solidFill>
                <a:srgbClr val="9900FF"/>
              </a:solidFill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  <p:sp>
            <p:nvSpPr>
              <p:cNvPr id="2513" name="Google Shape;2513;p105"/>
              <p:cNvSpPr/>
              <p:nvPr/>
            </p:nvSpPr>
            <p:spPr>
              <a:xfrm>
                <a:off x="6134120" y="2666930"/>
                <a:ext cx="72000" cy="72000"/>
              </a:xfrm>
              <a:prstGeom prst="ellipse">
                <a:avLst/>
              </a:prstGeom>
              <a:solidFill>
                <a:srgbClr val="93C47D"/>
              </a:solidFill>
              <a:ln cap="flat" cmpd="sng" w="2857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111111"/>
                  </a:solidFill>
                </a:endParaRPr>
              </a:p>
            </p:txBody>
          </p:sp>
        </p:grpSp>
        <p:cxnSp>
          <p:nvCxnSpPr>
            <p:cNvPr id="2514" name="Google Shape;2514;p105"/>
            <p:cNvCxnSpPr>
              <a:stCxn id="2507" idx="1"/>
              <a:endCxn id="2505" idx="1"/>
            </p:cNvCxnSpPr>
            <p:nvPr/>
          </p:nvCxnSpPr>
          <p:spPr>
            <a:xfrm rot="10800000">
              <a:off x="1060760" y="3191707"/>
              <a:ext cx="523500" cy="477600"/>
            </a:xfrm>
            <a:prstGeom prst="straightConnector1">
              <a:avLst/>
            </a:prstGeom>
            <a:noFill/>
            <a:ln cap="flat" cmpd="sng" w="28575">
              <a:solidFill>
                <a:srgbClr val="11111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15" name="Google Shape;2515;p105"/>
            <p:cNvSpPr txBox="1"/>
            <p:nvPr/>
          </p:nvSpPr>
          <p:spPr>
            <a:xfrm>
              <a:off x="1316025" y="3093497"/>
              <a:ext cx="3276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Didact Gothic"/>
                  <a:ea typeface="Didact Gothic"/>
                  <a:cs typeface="Didact Gothic"/>
                  <a:sym typeface="Didact Gothic"/>
                </a:rPr>
                <a:t>δ</a:t>
              </a:r>
              <a:endParaRPr sz="18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2516" name="Google Shape;2516;p105"/>
          <p:cNvSpPr txBox="1"/>
          <p:nvPr/>
        </p:nvSpPr>
        <p:spPr>
          <a:xfrm>
            <a:off x="8333575" y="8819613"/>
            <a:ext cx="205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DM Sans"/>
                <a:ea typeface="DM Sans"/>
                <a:cs typeface="DM Sans"/>
                <a:sym typeface="DM Sans"/>
              </a:rPr>
              <a:t>Query top-K data</a:t>
            </a:r>
            <a:endParaRPr sz="1600"/>
          </a:p>
        </p:txBody>
      </p:sp>
      <p:cxnSp>
        <p:nvCxnSpPr>
          <p:cNvPr id="2517" name="Google Shape;2517;p105"/>
          <p:cNvCxnSpPr>
            <a:stCxn id="2501" idx="3"/>
          </p:cNvCxnSpPr>
          <p:nvPr/>
        </p:nvCxnSpPr>
        <p:spPr>
          <a:xfrm>
            <a:off x="6827925" y="5833525"/>
            <a:ext cx="284700" cy="7449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8" name="Google Shape;2518;p105"/>
          <p:cNvCxnSpPr>
            <a:endCxn id="2502" idx="1"/>
          </p:cNvCxnSpPr>
          <p:nvPr/>
        </p:nvCxnSpPr>
        <p:spPr>
          <a:xfrm flipH="1" rot="-5400000">
            <a:off x="4991475" y="7232450"/>
            <a:ext cx="831300" cy="262200"/>
          </a:xfrm>
          <a:prstGeom prst="bent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9" name="Google Shape;2519;p105"/>
          <p:cNvCxnSpPr>
            <a:stCxn id="2501" idx="1"/>
          </p:cNvCxnSpPr>
          <p:nvPr/>
        </p:nvCxnSpPr>
        <p:spPr>
          <a:xfrm flipH="1">
            <a:off x="5257125" y="5833525"/>
            <a:ext cx="281100" cy="7524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0" name="Google Shape;2520;p105"/>
          <p:cNvSpPr txBox="1"/>
          <p:nvPr/>
        </p:nvSpPr>
        <p:spPr>
          <a:xfrm>
            <a:off x="7846299" y="7699325"/>
            <a:ext cx="164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521" name="Google Shape;2521;p105"/>
          <p:cNvCxnSpPr>
            <a:stCxn id="2502" idx="3"/>
          </p:cNvCxnSpPr>
          <p:nvPr/>
        </p:nvCxnSpPr>
        <p:spPr>
          <a:xfrm flipH="1" rot="10800000">
            <a:off x="6827925" y="6909800"/>
            <a:ext cx="293100" cy="869400"/>
          </a:xfrm>
          <a:prstGeom prst="bent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2" name="Google Shape;2522;p105"/>
          <p:cNvCxnSpPr/>
          <p:nvPr/>
        </p:nvCxnSpPr>
        <p:spPr>
          <a:xfrm>
            <a:off x="4940275" y="6585925"/>
            <a:ext cx="332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3" name="Google Shape;2523;p105"/>
          <p:cNvCxnSpPr/>
          <p:nvPr/>
        </p:nvCxnSpPr>
        <p:spPr>
          <a:xfrm>
            <a:off x="4951125" y="6935975"/>
            <a:ext cx="3393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4" name="Google Shape;2524;p105"/>
          <p:cNvCxnSpPr/>
          <p:nvPr/>
        </p:nvCxnSpPr>
        <p:spPr>
          <a:xfrm>
            <a:off x="7097325" y="6582263"/>
            <a:ext cx="304800" cy="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stealth"/>
          </a:ln>
        </p:spPr>
      </p:cxnSp>
      <p:cxnSp>
        <p:nvCxnSpPr>
          <p:cNvPr id="2525" name="Google Shape;2525;p105"/>
          <p:cNvCxnSpPr/>
          <p:nvPr/>
        </p:nvCxnSpPr>
        <p:spPr>
          <a:xfrm>
            <a:off x="7106825" y="6905475"/>
            <a:ext cx="301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stealth"/>
          </a:ln>
        </p:spPr>
      </p:cxnSp>
      <p:grpSp>
        <p:nvGrpSpPr>
          <p:cNvPr id="2526" name="Google Shape;2526;p105"/>
          <p:cNvGrpSpPr/>
          <p:nvPr/>
        </p:nvGrpSpPr>
        <p:grpSpPr>
          <a:xfrm>
            <a:off x="11989130" y="5828842"/>
            <a:ext cx="908379" cy="1700758"/>
            <a:chOff x="120469" y="3418225"/>
            <a:chExt cx="458176" cy="1048815"/>
          </a:xfrm>
        </p:grpSpPr>
        <p:pic>
          <p:nvPicPr>
            <p:cNvPr id="2527" name="Google Shape;2527;p105"/>
            <p:cNvPicPr preferRelativeResize="0"/>
            <p:nvPr/>
          </p:nvPicPr>
          <p:blipFill rotWithShape="1">
            <a:blip r:embed="rId5">
              <a:alphaModFix/>
            </a:blip>
            <a:srcRect b="5473" l="0" r="81050" t="0"/>
            <a:stretch/>
          </p:blipFill>
          <p:spPr>
            <a:xfrm>
              <a:off x="126275" y="3418225"/>
              <a:ext cx="447600" cy="5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8" name="Google Shape;2528;p105"/>
            <p:cNvPicPr preferRelativeResize="0"/>
            <p:nvPr/>
          </p:nvPicPr>
          <p:blipFill rotWithShape="1">
            <a:blip r:embed="rId5">
              <a:alphaModFix/>
            </a:blip>
            <a:srcRect b="5473" l="39593" r="41009" t="0"/>
            <a:stretch/>
          </p:blipFill>
          <p:spPr>
            <a:xfrm>
              <a:off x="120469" y="3939325"/>
              <a:ext cx="458176" cy="52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9" name="Google Shape;2529;p105"/>
            <p:cNvSpPr/>
            <p:nvPr/>
          </p:nvSpPr>
          <p:spPr>
            <a:xfrm>
              <a:off x="126272" y="3418240"/>
              <a:ext cx="447600" cy="1048800"/>
            </a:xfrm>
            <a:prstGeom prst="rect">
              <a:avLst/>
            </a:prstGeom>
            <a:noFill/>
            <a:ln cap="flat" cmpd="sng" w="28575">
              <a:solidFill>
                <a:srgbClr val="B754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30" name="Google Shape;2530;p105"/>
          <p:cNvCxnSpPr/>
          <p:nvPr/>
        </p:nvCxnSpPr>
        <p:spPr>
          <a:xfrm>
            <a:off x="12897508" y="6679218"/>
            <a:ext cx="40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31" name="Google Shape;2531;p105"/>
          <p:cNvSpPr txBox="1"/>
          <p:nvPr/>
        </p:nvSpPr>
        <p:spPr>
          <a:xfrm>
            <a:off x="3311950" y="3678825"/>
            <a:ext cx="14561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DM Sans"/>
              <a:buChar char="●"/>
            </a:pPr>
            <a:r>
              <a:rPr lang="en-US" sz="20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Diversity: relationship between </a:t>
            </a:r>
            <a:r>
              <a:rPr b="1" lang="en-US" sz="20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labeled data</a:t>
            </a:r>
            <a:r>
              <a:rPr lang="en-US" sz="20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-US" sz="20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unlabeled data</a:t>
            </a:r>
            <a:endParaRPr b="1" sz="2000">
              <a:solidFill>
                <a:srgbClr val="6AA84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DM Sans"/>
              <a:buChar char="●"/>
            </a:pPr>
            <a:r>
              <a:rPr lang="en-US" sz="2000">
                <a:solidFill>
                  <a:srgbClr val="0000FF"/>
                </a:solidFill>
                <a:latin typeface="DM Sans"/>
                <a:ea typeface="DM Sans"/>
                <a:cs typeface="DM Sans"/>
                <a:sym typeface="DM Sans"/>
              </a:rPr>
              <a:t>Uncertainty: relationship between </a:t>
            </a:r>
            <a:r>
              <a:rPr b="1" lang="en-US" sz="2000">
                <a:solidFill>
                  <a:srgbClr val="0000FF"/>
                </a:solidFill>
                <a:latin typeface="DM Sans"/>
                <a:ea typeface="DM Sans"/>
                <a:cs typeface="DM Sans"/>
                <a:sym typeface="DM Sans"/>
              </a:rPr>
              <a:t>task model </a:t>
            </a:r>
            <a:r>
              <a:rPr lang="en-US" sz="2000">
                <a:solidFill>
                  <a:srgbClr val="0000FF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b="1" lang="en-US" sz="2000">
                <a:solidFill>
                  <a:srgbClr val="0000FF"/>
                </a:solidFill>
                <a:latin typeface="DM Sans"/>
                <a:ea typeface="DM Sans"/>
                <a:cs typeface="DM Sans"/>
                <a:sym typeface="DM Sans"/>
              </a:rPr>
              <a:t>unlabeled data</a:t>
            </a:r>
            <a:endParaRPr sz="600">
              <a:solidFill>
                <a:srgbClr val="0000FF"/>
              </a:solidFill>
            </a:endParaRPr>
          </a:p>
        </p:txBody>
      </p:sp>
      <p:cxnSp>
        <p:nvCxnSpPr>
          <p:cNvPr id="2532" name="Google Shape;2532;p105"/>
          <p:cNvCxnSpPr>
            <a:stCxn id="2487" idx="0"/>
            <a:endCxn id="2491" idx="0"/>
          </p:cNvCxnSpPr>
          <p:nvPr/>
        </p:nvCxnSpPr>
        <p:spPr>
          <a:xfrm flipH="1" rot="-5400000">
            <a:off x="13794276" y="3358951"/>
            <a:ext cx="4200" cy="5931900"/>
          </a:xfrm>
          <a:prstGeom prst="bentConnector3">
            <a:avLst>
              <a:gd fmla="val -21161334" name="adj1"/>
            </a:avLst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stealth"/>
            <a:tailEnd len="med" w="med" type="stealth"/>
          </a:ln>
        </p:spPr>
      </p:cxnSp>
      <p:sp>
        <p:nvSpPr>
          <p:cNvPr id="2533" name="Google Shape;2533;p105"/>
          <p:cNvSpPr txBox="1"/>
          <p:nvPr/>
        </p:nvSpPr>
        <p:spPr>
          <a:xfrm>
            <a:off x="12975286" y="4983025"/>
            <a:ext cx="1642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DM Sans"/>
                <a:ea typeface="DM Sans"/>
                <a:cs typeface="DM Sans"/>
                <a:sym typeface="DM Sans"/>
              </a:rPr>
              <a:t>Switch </a:t>
            </a:r>
            <a:endParaRPr b="1"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06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06"/>
          <p:cNvSpPr/>
          <p:nvPr/>
        </p:nvSpPr>
        <p:spPr>
          <a:xfrm>
            <a:off x="7521177" y="6363422"/>
            <a:ext cx="1895400" cy="37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0" name="Google Shape;2540;p106"/>
          <p:cNvCxnSpPr>
            <a:endCxn id="2541" idx="1"/>
          </p:cNvCxnSpPr>
          <p:nvPr/>
        </p:nvCxnSpPr>
        <p:spPr>
          <a:xfrm flipH="1" rot="10800000">
            <a:off x="8553900" y="2326550"/>
            <a:ext cx="4179600" cy="180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2" name="Google Shape;2542;p106"/>
          <p:cNvSpPr/>
          <p:nvPr/>
        </p:nvSpPr>
        <p:spPr>
          <a:xfrm>
            <a:off x="3016567" y="1837603"/>
            <a:ext cx="1729756" cy="994933"/>
          </a:xfrm>
          <a:prstGeom prst="flowChartMagneticDisk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DM Sans"/>
                <a:ea typeface="DM Sans"/>
                <a:cs typeface="DM Sans"/>
                <a:sym typeface="DM Sans"/>
              </a:rPr>
              <a:t>Labeled dataset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43" name="Google Shape;25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009" y="3075437"/>
            <a:ext cx="2611455" cy="407668"/>
          </a:xfrm>
          <a:prstGeom prst="rect">
            <a:avLst/>
          </a:prstGeom>
          <a:noFill/>
          <a:ln>
            <a:noFill/>
          </a:ln>
        </p:spPr>
      </p:pic>
      <p:sp>
        <p:nvSpPr>
          <p:cNvPr id="2544" name="Google Shape;2544;p106"/>
          <p:cNvSpPr/>
          <p:nvPr/>
        </p:nvSpPr>
        <p:spPr>
          <a:xfrm>
            <a:off x="7551900" y="1938650"/>
            <a:ext cx="2691600" cy="77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2D model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5" name="Google Shape;2545;p106"/>
          <p:cNvSpPr/>
          <p:nvPr/>
        </p:nvSpPr>
        <p:spPr>
          <a:xfrm>
            <a:off x="3016566" y="5012879"/>
            <a:ext cx="1962336" cy="994933"/>
          </a:xfrm>
          <a:prstGeom prst="flowChartMagneticDisk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DM Sans"/>
                <a:ea typeface="DM Sans"/>
                <a:cs typeface="DM Sans"/>
                <a:sym typeface="DM Sans"/>
              </a:rPr>
              <a:t>Unlabeled dataset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6" name="Google Shape;2546;p106"/>
          <p:cNvSpPr/>
          <p:nvPr/>
        </p:nvSpPr>
        <p:spPr>
          <a:xfrm>
            <a:off x="12829336" y="1938645"/>
            <a:ext cx="2209200" cy="77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3D model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7" name="Google Shape;2547;p106"/>
          <p:cNvSpPr/>
          <p:nvPr/>
        </p:nvSpPr>
        <p:spPr>
          <a:xfrm>
            <a:off x="12974686" y="4605535"/>
            <a:ext cx="2209200" cy="77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DM Sans"/>
                <a:ea typeface="DM Sans"/>
                <a:cs typeface="DM Sans"/>
                <a:sym typeface="DM Sans"/>
              </a:rPr>
              <a:t>Loss prediction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DM Sans"/>
                <a:ea typeface="DM Sans"/>
                <a:cs typeface="DM Sans"/>
                <a:sym typeface="DM Sans"/>
              </a:rPr>
              <a:t>module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548" name="Google Shape;2548;p106"/>
          <p:cNvCxnSpPr/>
          <p:nvPr/>
        </p:nvCxnSpPr>
        <p:spPr>
          <a:xfrm>
            <a:off x="14086390" y="6718551"/>
            <a:ext cx="0" cy="963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9" name="Google Shape;2549;p106"/>
          <p:cNvCxnSpPr>
            <a:stCxn id="2542" idx="4"/>
            <a:endCxn id="2544" idx="1"/>
          </p:cNvCxnSpPr>
          <p:nvPr/>
        </p:nvCxnSpPr>
        <p:spPr>
          <a:xfrm flipH="1" rot="10800000">
            <a:off x="4746323" y="2326669"/>
            <a:ext cx="2805600" cy="84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0" name="Google Shape;2550;p106"/>
          <p:cNvCxnSpPr>
            <a:endCxn id="2551" idx="0"/>
          </p:cNvCxnSpPr>
          <p:nvPr/>
        </p:nvCxnSpPr>
        <p:spPr>
          <a:xfrm>
            <a:off x="9677650" y="2734000"/>
            <a:ext cx="0" cy="622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2" name="Google Shape;2552;p106"/>
          <p:cNvCxnSpPr>
            <a:endCxn id="2553" idx="0"/>
          </p:cNvCxnSpPr>
          <p:nvPr/>
        </p:nvCxnSpPr>
        <p:spPr>
          <a:xfrm>
            <a:off x="8159275" y="2734000"/>
            <a:ext cx="0" cy="6222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4" name="Google Shape;2554;p106"/>
          <p:cNvSpPr/>
          <p:nvPr/>
        </p:nvSpPr>
        <p:spPr>
          <a:xfrm>
            <a:off x="7660900" y="4566150"/>
            <a:ext cx="2343600" cy="77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55" name="Google Shape;255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073" y="6144467"/>
            <a:ext cx="2613378" cy="375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6" name="Google Shape;2556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9250" y="5517699"/>
            <a:ext cx="2979104" cy="45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7" name="Google Shape;2557;p106"/>
          <p:cNvCxnSpPr>
            <a:stCxn id="2558" idx="2"/>
            <a:endCxn id="2559" idx="1"/>
          </p:cNvCxnSpPr>
          <p:nvPr/>
        </p:nvCxnSpPr>
        <p:spPr>
          <a:xfrm>
            <a:off x="8832875" y="6791526"/>
            <a:ext cx="0" cy="8031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0" name="Google Shape;2560;p106"/>
          <p:cNvCxnSpPr>
            <a:stCxn id="2554" idx="2"/>
            <a:endCxn id="2558" idx="0"/>
          </p:cNvCxnSpPr>
          <p:nvPr/>
        </p:nvCxnSpPr>
        <p:spPr>
          <a:xfrm>
            <a:off x="8832700" y="5341950"/>
            <a:ext cx="300" cy="881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9" name="Google Shape;2559;p106"/>
          <p:cNvSpPr/>
          <p:nvPr/>
        </p:nvSpPr>
        <p:spPr>
          <a:xfrm>
            <a:off x="8074466" y="7594620"/>
            <a:ext cx="1517043" cy="783730"/>
          </a:xfrm>
          <a:prstGeom prst="flowChartMagneticDisk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Unlabeled subdataset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1" name="Google Shape;2561;p106"/>
          <p:cNvCxnSpPr>
            <a:stCxn id="2545" idx="4"/>
          </p:cNvCxnSpPr>
          <p:nvPr/>
        </p:nvCxnSpPr>
        <p:spPr>
          <a:xfrm flipH="1" rot="10800000">
            <a:off x="4978903" y="2904545"/>
            <a:ext cx="2451000" cy="26058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2" name="Google Shape;2562;p106"/>
          <p:cNvCxnSpPr>
            <a:stCxn id="2547" idx="2"/>
          </p:cNvCxnSpPr>
          <p:nvPr/>
        </p:nvCxnSpPr>
        <p:spPr>
          <a:xfrm flipH="1">
            <a:off x="14075986" y="5381335"/>
            <a:ext cx="3300" cy="90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3" name="Google Shape;2563;p106"/>
          <p:cNvSpPr/>
          <p:nvPr/>
        </p:nvSpPr>
        <p:spPr>
          <a:xfrm>
            <a:off x="13807598" y="6306085"/>
            <a:ext cx="557400" cy="5682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AA84F"/>
              </a:solidFill>
            </a:endParaRPr>
          </a:p>
        </p:txBody>
      </p:sp>
      <p:cxnSp>
        <p:nvCxnSpPr>
          <p:cNvPr id="2564" name="Google Shape;2564;p106"/>
          <p:cNvCxnSpPr>
            <a:stCxn id="2565" idx="3"/>
            <a:endCxn id="2542" idx="2"/>
          </p:cNvCxnSpPr>
          <p:nvPr/>
        </p:nvCxnSpPr>
        <p:spPr>
          <a:xfrm flipH="1" rot="5400000">
            <a:off x="5391350" y="-39725"/>
            <a:ext cx="6320400" cy="11069700"/>
          </a:xfrm>
          <a:prstGeom prst="bentConnector4">
            <a:avLst>
              <a:gd fmla="val -7535" name="adj1"/>
              <a:gd fmla="val 104301" name="adj2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8" name="Google Shape;2558;p106"/>
          <p:cNvSpPr/>
          <p:nvPr/>
        </p:nvSpPr>
        <p:spPr>
          <a:xfrm>
            <a:off x="8554175" y="6223326"/>
            <a:ext cx="557400" cy="568200"/>
          </a:xfrm>
          <a:prstGeom prst="rect">
            <a:avLst/>
          </a:prstGeom>
          <a:solidFill>
            <a:srgbClr val="38761D"/>
          </a:solidFill>
          <a:ln cap="flat" cmpd="sng" w="2857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AA84F"/>
              </a:solidFill>
            </a:endParaRPr>
          </a:p>
        </p:txBody>
      </p:sp>
      <p:cxnSp>
        <p:nvCxnSpPr>
          <p:cNvPr id="2566" name="Google Shape;2566;p106"/>
          <p:cNvCxnSpPr>
            <a:stCxn id="2559" idx="4"/>
          </p:cNvCxnSpPr>
          <p:nvPr/>
        </p:nvCxnSpPr>
        <p:spPr>
          <a:xfrm flipH="1" rot="10800000">
            <a:off x="9591509" y="2921284"/>
            <a:ext cx="2780400" cy="50652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67" name="Google Shape;2567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1066" y="6195182"/>
            <a:ext cx="2343874" cy="5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5164" y="9438614"/>
            <a:ext cx="2515065" cy="40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3804" y="6947202"/>
            <a:ext cx="1818004" cy="43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77264" y="7039028"/>
            <a:ext cx="1729746" cy="45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14377" y="6270095"/>
            <a:ext cx="2343874" cy="602522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106"/>
          <p:cNvSpPr/>
          <p:nvPr/>
        </p:nvSpPr>
        <p:spPr>
          <a:xfrm>
            <a:off x="13520300" y="7660375"/>
            <a:ext cx="1132200" cy="994950"/>
          </a:xfrm>
          <a:prstGeom prst="flowChartMagneticDisk">
            <a:avLst/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Budget b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2" name="Google Shape;2572;p106"/>
          <p:cNvCxnSpPr>
            <a:stCxn id="2551" idx="2"/>
          </p:cNvCxnSpPr>
          <p:nvPr/>
        </p:nvCxnSpPr>
        <p:spPr>
          <a:xfrm>
            <a:off x="9677650" y="3924400"/>
            <a:ext cx="0" cy="6381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3" name="Google Shape;2573;p106"/>
          <p:cNvCxnSpPr>
            <a:stCxn id="2553" idx="2"/>
          </p:cNvCxnSpPr>
          <p:nvPr/>
        </p:nvCxnSpPr>
        <p:spPr>
          <a:xfrm>
            <a:off x="8159275" y="3924400"/>
            <a:ext cx="0" cy="6477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3" name="Google Shape;2553;p106"/>
          <p:cNvSpPr/>
          <p:nvPr/>
        </p:nvSpPr>
        <p:spPr>
          <a:xfrm>
            <a:off x="7593175" y="3356200"/>
            <a:ext cx="1132200" cy="568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  <a:t>(Labeled)</a:t>
            </a:r>
            <a:b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  <a:t>2D feature extraction</a:t>
            </a:r>
            <a:endParaRPr sz="1200">
              <a:solidFill>
                <a:srgbClr val="121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4" name="Google Shape;2574;p106"/>
          <p:cNvCxnSpPr>
            <a:endCxn id="2575" idx="0"/>
          </p:cNvCxnSpPr>
          <p:nvPr/>
        </p:nvCxnSpPr>
        <p:spPr>
          <a:xfrm>
            <a:off x="14859250" y="2734000"/>
            <a:ext cx="0" cy="622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1" name="Google Shape;2551;p106"/>
          <p:cNvSpPr/>
          <p:nvPr/>
        </p:nvSpPr>
        <p:spPr>
          <a:xfrm>
            <a:off x="9111550" y="3356200"/>
            <a:ext cx="1132200" cy="568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  <a:t>(Unlabeled)</a:t>
            </a:r>
            <a:b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  <a:t>2D feature extraction</a:t>
            </a:r>
            <a:endParaRPr sz="1200">
              <a:solidFill>
                <a:srgbClr val="121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6" name="Google Shape;2576;p106"/>
          <p:cNvCxnSpPr>
            <a:endCxn id="2577" idx="0"/>
          </p:cNvCxnSpPr>
          <p:nvPr/>
        </p:nvCxnSpPr>
        <p:spPr>
          <a:xfrm>
            <a:off x="13340875" y="2734000"/>
            <a:ext cx="0" cy="6222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8" name="Google Shape;2578;p106"/>
          <p:cNvCxnSpPr>
            <a:stCxn id="2575" idx="2"/>
          </p:cNvCxnSpPr>
          <p:nvPr/>
        </p:nvCxnSpPr>
        <p:spPr>
          <a:xfrm>
            <a:off x="14859250" y="3924400"/>
            <a:ext cx="5400" cy="681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9" name="Google Shape;2579;p106"/>
          <p:cNvCxnSpPr>
            <a:stCxn id="2577" idx="2"/>
          </p:cNvCxnSpPr>
          <p:nvPr/>
        </p:nvCxnSpPr>
        <p:spPr>
          <a:xfrm>
            <a:off x="13340875" y="3924400"/>
            <a:ext cx="0" cy="6858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1" name="Google Shape;2541;p106"/>
          <p:cNvSpPr/>
          <p:nvPr/>
        </p:nvSpPr>
        <p:spPr>
          <a:xfrm>
            <a:off x="12733500" y="1938650"/>
            <a:ext cx="2691600" cy="77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3D model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0" name="Google Shape;2580;p10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7" name="Google Shape;2577;p106"/>
          <p:cNvSpPr/>
          <p:nvPr/>
        </p:nvSpPr>
        <p:spPr>
          <a:xfrm>
            <a:off x="12774775" y="3356200"/>
            <a:ext cx="1132200" cy="568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  <a:t>(Labeled)</a:t>
            </a:r>
            <a:b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  <a:t>3D feature</a:t>
            </a:r>
            <a:b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  <a:t>extraction</a:t>
            </a:r>
            <a:endParaRPr sz="1200">
              <a:solidFill>
                <a:srgbClr val="121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5" name="Google Shape;2575;p106"/>
          <p:cNvSpPr/>
          <p:nvPr/>
        </p:nvSpPr>
        <p:spPr>
          <a:xfrm>
            <a:off x="14293150" y="3356200"/>
            <a:ext cx="1132200" cy="568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  <a:t>(Unlabeled) 3D feature</a:t>
            </a:r>
            <a:b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121212"/>
                </a:solidFill>
                <a:latin typeface="Calibri"/>
                <a:ea typeface="Calibri"/>
                <a:cs typeface="Calibri"/>
                <a:sym typeface="Calibri"/>
              </a:rPr>
              <a:t>extraction</a:t>
            </a:r>
            <a:endParaRPr sz="1200">
              <a:solidFill>
                <a:srgbClr val="121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1" name="Google Shape;2581;p106"/>
          <p:cNvSpPr/>
          <p:nvPr/>
        </p:nvSpPr>
        <p:spPr>
          <a:xfrm>
            <a:off x="-2818375" y="6718550"/>
            <a:ext cx="3151200" cy="1690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DM Sans"/>
                <a:ea typeface="DM Sans"/>
                <a:cs typeface="DM Sans"/>
                <a:sym typeface="DM Sans"/>
              </a:rPr>
              <a:t>Labeled data flow</a:t>
            </a:r>
            <a:endParaRPr sz="2000">
              <a:solidFill>
                <a:srgbClr val="00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80000"/>
                </a:solidFill>
                <a:latin typeface="DM Sans"/>
                <a:ea typeface="DM Sans"/>
                <a:cs typeface="DM Sans"/>
                <a:sym typeface="DM Sans"/>
              </a:rPr>
              <a:t>Unlabeled data flow</a:t>
            </a:r>
            <a:endParaRPr sz="2000">
              <a:solidFill>
                <a:srgbClr val="98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Diversity score Xd</a:t>
            </a:r>
            <a:endParaRPr sz="2000">
              <a:solidFill>
                <a:srgbClr val="6AA84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Uncertainty score Xp</a:t>
            </a:r>
            <a:endParaRPr sz="20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2" name="Google Shape;2582;p106"/>
          <p:cNvSpPr txBox="1"/>
          <p:nvPr/>
        </p:nvSpPr>
        <p:spPr>
          <a:xfrm>
            <a:off x="472375" y="301700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Flow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3" name="Google Shape;2583;p106"/>
          <p:cNvSpPr txBox="1"/>
          <p:nvPr/>
        </p:nvSpPr>
        <p:spPr>
          <a:xfrm>
            <a:off x="-11146650" y="1594700"/>
            <a:ext cx="129144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"/>
              <a:buChar char="●"/>
            </a:pPr>
            <a:r>
              <a:rPr b="1" lang="en-US" sz="2000">
                <a:latin typeface="DM Sans"/>
                <a:ea typeface="DM Sans"/>
                <a:cs typeface="DM Sans"/>
                <a:sym typeface="DM Sans"/>
              </a:rPr>
              <a:t>The blue line 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  <a:p>
            <a:pPr indent="-5842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"/>
              <a:buChar char="○"/>
            </a:pPr>
            <a:r>
              <a:rPr lang="en-US" sz="2000">
                <a:latin typeface="DM Sans"/>
                <a:ea typeface="DM Sans"/>
                <a:cs typeface="DM Sans"/>
                <a:sym typeface="DM Sans"/>
              </a:rPr>
              <a:t>Represents the stage of training three model parameters.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-5842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"/>
              <a:buChar char="○"/>
            </a:pPr>
            <a:r>
              <a:rPr lang="en-US" sz="2000">
                <a:latin typeface="DM Sans"/>
                <a:ea typeface="DM Sans"/>
                <a:cs typeface="DM Sans"/>
                <a:sym typeface="DM Sans"/>
              </a:rPr>
              <a:t>Optimizes target loss and loss-prediction loss.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"/>
              <a:buChar char="●"/>
            </a:pPr>
            <a:r>
              <a:rPr b="1" lang="en-US" sz="2000">
                <a:latin typeface="DM Sans"/>
                <a:ea typeface="DM Sans"/>
                <a:cs typeface="DM Sans"/>
                <a:sym typeface="DM Sans"/>
              </a:rPr>
              <a:t>The red line 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  <a:p>
            <a:pPr indent="-5842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"/>
              <a:buChar char="○"/>
            </a:pPr>
            <a:r>
              <a:rPr lang="en-US" sz="2000">
                <a:latin typeface="DM Sans"/>
                <a:ea typeface="DM Sans"/>
                <a:cs typeface="DM Sans"/>
                <a:sym typeface="DM Sans"/>
              </a:rPr>
              <a:t>Represents the query strategy.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-5842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"/>
              <a:buChar char="○"/>
            </a:pPr>
            <a:r>
              <a:rPr lang="en-US" sz="2000">
                <a:latin typeface="DM Sans"/>
                <a:ea typeface="DM Sans"/>
                <a:cs typeface="DM Sans"/>
                <a:sym typeface="DM Sans"/>
              </a:rPr>
              <a:t>Samples the Informative-rich and representative data.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"/>
              <a:buChar char="●"/>
            </a:pPr>
            <a:r>
              <a:rPr lang="en-US" sz="2000">
                <a:latin typeface="DM Sans"/>
                <a:ea typeface="DM Sans"/>
                <a:cs typeface="DM Sans"/>
                <a:sym typeface="DM Sans"/>
              </a:rPr>
              <a:t>The output of the multiple hidden layers of the DL model is used as the input of the loss prediction module, while the top-𝐾 unlabeled data points are selected according to the predicted losses and assigned labels by the oracle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"/>
              <a:buChar char="●"/>
            </a:pPr>
            <a:r>
              <a:rPr lang="en-US" sz="2000">
                <a:latin typeface="DM Sans"/>
                <a:ea typeface="DM Sans"/>
                <a:cs typeface="DM Sans"/>
                <a:sym typeface="DM Sans"/>
              </a:rPr>
              <a:t>A schematic diagram of unlabeled dataset and labeled dataset 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"/>
              <a:buChar char="●"/>
            </a:pPr>
            <a:r>
              <a:rPr lang="en-US" sz="2000">
                <a:latin typeface="DM Sans"/>
                <a:ea typeface="DM Sans"/>
                <a:cs typeface="DM Sans"/>
                <a:sym typeface="DM Sans"/>
              </a:rPr>
              <a:t>All the model is fixed weight.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"/>
              <a:buChar char="●"/>
            </a:pPr>
            <a:r>
              <a:rPr b="1" lang="en-US" sz="2000">
                <a:latin typeface="DM Sans"/>
                <a:ea typeface="DM Sans"/>
                <a:cs typeface="DM Sans"/>
                <a:sym typeface="DM Sans"/>
              </a:rPr>
              <a:t>Each cycle selects K data, until run out of budget b. </a:t>
            </a:r>
            <a:endParaRPr/>
          </a:p>
        </p:txBody>
      </p:sp>
      <p:pic>
        <p:nvPicPr>
          <p:cNvPr id="2584" name="Google Shape;258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4375" y="324700"/>
            <a:ext cx="4491244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07"/>
          <p:cNvSpPr txBox="1"/>
          <p:nvPr/>
        </p:nvSpPr>
        <p:spPr>
          <a:xfrm>
            <a:off x="9222900" y="3650550"/>
            <a:ext cx="8713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Experiments setup 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Quantitative Results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Ablation Study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Query pattern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0" name="Google Shape;2590;p107"/>
          <p:cNvSpPr/>
          <p:nvPr/>
        </p:nvSpPr>
        <p:spPr>
          <a:xfrm>
            <a:off x="2205000" y="2650490"/>
            <a:ext cx="5224500" cy="44163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5442"/>
              </a:solidFill>
            </a:endParaRPr>
          </a:p>
        </p:txBody>
      </p:sp>
      <p:sp>
        <p:nvSpPr>
          <p:cNvPr id="2591" name="Google Shape;2591;p107"/>
          <p:cNvSpPr/>
          <p:nvPr/>
        </p:nvSpPr>
        <p:spPr>
          <a:xfrm>
            <a:off x="2734349" y="3220212"/>
            <a:ext cx="5224500" cy="4416300"/>
          </a:xfrm>
          <a:prstGeom prst="rect">
            <a:avLst/>
          </a:prstGeom>
          <a:noFill/>
          <a:ln cap="flat" cmpd="sng" w="114300">
            <a:solidFill>
              <a:srgbClr val="B75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07"/>
          <p:cNvSpPr txBox="1"/>
          <p:nvPr/>
        </p:nvSpPr>
        <p:spPr>
          <a:xfrm>
            <a:off x="2950802" y="4187700"/>
            <a:ext cx="55008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Experimental Results</a:t>
            </a:r>
            <a:endParaRPr b="1" sz="5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10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8" name="Google Shape;2598;p108"/>
          <p:cNvSpPr txBox="1"/>
          <p:nvPr>
            <p:ph idx="4294967295" type="subTitle"/>
          </p:nvPr>
        </p:nvSpPr>
        <p:spPr>
          <a:xfrm>
            <a:off x="674375" y="1978575"/>
            <a:ext cx="15684000" cy="8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32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●"/>
            </a:pP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MPII Human Pose (2D dataset)</a:t>
            </a:r>
            <a:endParaRPr b="1"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○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Training set: 28,821 images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○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Testing set: 2958 images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●"/>
            </a:pP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Human 3.6M (3D dataset) </a:t>
            </a:r>
            <a:endParaRPr b="1"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○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Training set: 35823 images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○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Testing set: 1932 images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●"/>
            </a:pPr>
            <a:r>
              <a:rPr b="1"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Evaluation Metric  </a:t>
            </a:r>
            <a:endParaRPr b="1"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○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MPJPE (Mean Per Joint Position Error)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3250" lvl="2" marL="2743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■"/>
            </a:pP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L2 distance averaged over all joints</a:t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9" name="Google Shape;2599;p108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Datasets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0" name="Google Shape;2600;p108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1" name="Google Shape;2601;p108"/>
          <p:cNvPicPr preferRelativeResize="0"/>
          <p:nvPr/>
        </p:nvPicPr>
        <p:blipFill rotWithShape="1">
          <a:blip r:embed="rId3">
            <a:alphaModFix/>
          </a:blip>
          <a:srcRect b="0" l="0" r="71861" t="41517"/>
          <a:stretch/>
        </p:blipFill>
        <p:spPr>
          <a:xfrm>
            <a:off x="9854213" y="767675"/>
            <a:ext cx="6588774" cy="2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2" name="Google Shape;260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4775" y="4152138"/>
            <a:ext cx="6407650" cy="317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108"/>
          <p:cNvPicPr preferRelativeResize="0"/>
          <p:nvPr/>
        </p:nvPicPr>
        <p:blipFill rotWithShape="1">
          <a:blip r:embed="rId5">
            <a:alphaModFix/>
          </a:blip>
          <a:srcRect b="42961" l="0" r="0" t="0"/>
          <a:stretch/>
        </p:blipFill>
        <p:spPr>
          <a:xfrm>
            <a:off x="18342300" y="3663019"/>
            <a:ext cx="9120825" cy="17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Google Shape;2604;p108"/>
          <p:cNvPicPr preferRelativeResize="0"/>
          <p:nvPr/>
        </p:nvPicPr>
        <p:blipFill rotWithShape="1">
          <a:blip r:embed="rId6">
            <a:alphaModFix/>
          </a:blip>
          <a:srcRect b="0" l="14723" r="11328" t="0"/>
          <a:stretch/>
        </p:blipFill>
        <p:spPr>
          <a:xfrm>
            <a:off x="9658800" y="8093200"/>
            <a:ext cx="7168800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10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0" name="Google Shape;2610;p109"/>
          <p:cNvSpPr txBox="1"/>
          <p:nvPr>
            <p:ph idx="4294967295" type="subTitle"/>
          </p:nvPr>
        </p:nvSpPr>
        <p:spPr>
          <a:xfrm>
            <a:off x="710850" y="2069550"/>
            <a:ext cx="15684000" cy="5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Active learning 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Labeled dataset: MPII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Unlabeled dataset: </a:t>
            </a: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H36M</a:t>
            </a:r>
            <a:endParaRPr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Training stage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Fixed 2D pose model</a:t>
            </a: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retrain 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3D pose and loss prediction model.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1" name="Google Shape;2611;p109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Scenario 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2" name="Google Shape;2612;p109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13" name="Google Shape;2613;p109"/>
          <p:cNvGraphicFramePr/>
          <p:nvPr/>
        </p:nvGraphicFramePr>
        <p:xfrm>
          <a:off x="5710613" y="63303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{AD14AFA2-352E-4149-B3F7-0C9E1555FE5E}</a:tableStyleId>
              </a:tblPr>
              <a:tblGrid>
                <a:gridCol w="3304250"/>
                <a:gridCol w="3562500"/>
              </a:tblGrid>
              <a:tr h="103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Training dataset</a:t>
                      </a:r>
                      <a:endParaRPr b="1" sz="19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(2D model)</a:t>
                      </a:r>
                      <a:endParaRPr b="1" sz="19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5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Training dataset</a:t>
                      </a:r>
                      <a:br>
                        <a:rPr b="1" lang="en-US" sz="19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lang="en-US" sz="19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(3D model)</a:t>
                      </a:r>
                      <a:endParaRPr b="1" sz="19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5442"/>
                    </a:solidFill>
                  </a:tcPr>
                </a:tc>
              </a:tr>
              <a:tr h="71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MPII</a:t>
                      </a:r>
                      <a:endParaRPr sz="1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H36M</a:t>
                      </a:r>
                      <a:endParaRPr sz="1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MPII</a:t>
                      </a:r>
                      <a:endParaRPr sz="1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FF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H36M(*AL)</a:t>
                      </a:r>
                      <a:endParaRPr sz="1900">
                        <a:solidFill>
                          <a:srgbClr val="FF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4" name="Google Shape;2614;p109"/>
          <p:cNvSpPr txBox="1"/>
          <p:nvPr/>
        </p:nvSpPr>
        <p:spPr>
          <a:xfrm>
            <a:off x="5517600" y="8800600"/>
            <a:ext cx="725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M Sans"/>
                <a:ea typeface="DM Sans"/>
                <a:cs typeface="DM Sans"/>
                <a:sym typeface="DM Sans"/>
              </a:rPr>
              <a:t>(*AL): query data with active learning approach.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11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0" name="Google Shape;2620;p110"/>
          <p:cNvSpPr txBox="1"/>
          <p:nvPr>
            <p:ph idx="4294967295" type="subTitle"/>
          </p:nvPr>
        </p:nvSpPr>
        <p:spPr>
          <a:xfrm>
            <a:off x="710850" y="2069550"/>
            <a:ext cx="17500200" cy="7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159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DM Sans"/>
              <a:buChar char="●"/>
            </a:pPr>
            <a:r>
              <a:rPr b="1"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Active learning consists of  four stages</a:t>
            </a:r>
            <a:endParaRPr b="1"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159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DM Sans"/>
              <a:buChar char="○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Initial stage (Stage #0)</a:t>
            </a:r>
            <a:endParaRPr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15950" lvl="2" marL="2743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DM Sans"/>
              <a:buChar char="■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Randomly sample 2000 images. </a:t>
            </a:r>
            <a:endParaRPr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1595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DM Sans"/>
              <a:buChar char="○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Each stage (Stage #1 ~ #4)</a:t>
            </a:r>
            <a:endParaRPr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15950" lvl="2" marL="2743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DM Sans"/>
              <a:buChar char="■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Selection policy selects 2000 images.</a:t>
            </a:r>
            <a:endParaRPr b="1"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1" name="Google Shape;2621;p110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Implementation Details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Active learning 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2" name="Google Shape;2622;p110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23" name="Google Shape;2623;p110"/>
          <p:cNvGraphicFramePr/>
          <p:nvPr/>
        </p:nvGraphicFramePr>
        <p:xfrm>
          <a:off x="11158200" y="19817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{AD14AFA2-352E-4149-B3F7-0C9E1555FE5E}</a:tableStyleId>
              </a:tblPr>
              <a:tblGrid>
                <a:gridCol w="2986325"/>
                <a:gridCol w="3536150"/>
              </a:tblGrid>
              <a:tr h="56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5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# of images</a:t>
                      </a:r>
                      <a:endParaRPr b="1" sz="20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5442"/>
                    </a:solidFill>
                  </a:tcPr>
                </a:tc>
              </a:tr>
              <a:tr h="111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Initial stage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(Stage 0)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2000 images (5.58%)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Each stage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2000 images (5.58%)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Stage 1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4000 images (11.17%)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Stage 2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6000 images (16.75%)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Stage 3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8000 images (22.33%)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Stage 4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10000 images (27.92%)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Total number of</a:t>
                      </a:r>
                      <a:b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training dataset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35822 images (100%)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Training stage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DM Sans"/>
                        <a:buChar char="●"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3D pose model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DM Sans"/>
                        <a:buChar char="●"/>
                      </a:pPr>
                      <a:r>
                        <a:rPr lang="en-US" sz="2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Loss prediction module</a:t>
                      </a:r>
                      <a:endParaRPr sz="2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p66"/>
          <p:cNvSpPr txBox="1"/>
          <p:nvPr>
            <p:ph idx="4294967295" type="subTitle"/>
          </p:nvPr>
        </p:nvSpPr>
        <p:spPr>
          <a:xfrm>
            <a:off x="710850" y="1764750"/>
            <a:ext cx="156840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Annotating unlabeled dataset is </a:t>
            </a:r>
            <a:r>
              <a:rPr b="1" lang="en-U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time-consuming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</a:t>
            </a:r>
            <a:r>
              <a:rPr lang="en-U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costly.</a:t>
            </a:r>
            <a:endParaRPr b="1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Annotation Time: 44.1 seconds per 2D pose and bounding box.[1]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66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Data Annotation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66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6"/>
          <p:cNvSpPr txBox="1"/>
          <p:nvPr/>
        </p:nvSpPr>
        <p:spPr>
          <a:xfrm>
            <a:off x="110200" y="9693200"/>
            <a:ext cx="7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M Sans"/>
                <a:ea typeface="DM Sans"/>
                <a:cs typeface="DM Sans"/>
                <a:sym typeface="DM Sans"/>
              </a:rPr>
              <a:t>[1]Interactive Labeling for Human Pose Estimation in Surveillance Videos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66"/>
          <p:cNvSpPr txBox="1"/>
          <p:nvPr/>
        </p:nvSpPr>
        <p:spPr>
          <a:xfrm>
            <a:off x="-3230769" y="2406213"/>
            <a:ext cx="209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Annotate</a:t>
            </a:r>
            <a:endParaRPr b="1" sz="22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2" name="Google Shape;512;p66"/>
          <p:cNvSpPr/>
          <p:nvPr/>
        </p:nvSpPr>
        <p:spPr>
          <a:xfrm>
            <a:off x="-3230760" y="3025664"/>
            <a:ext cx="1894200" cy="609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513" name="Google Shape;513;p66"/>
          <p:cNvGrpSpPr/>
          <p:nvPr/>
        </p:nvGrpSpPr>
        <p:grpSpPr>
          <a:xfrm>
            <a:off x="-8341946" y="2669332"/>
            <a:ext cx="4682392" cy="1782466"/>
            <a:chOff x="4117789" y="3336990"/>
            <a:chExt cx="3802186" cy="1521395"/>
          </a:xfrm>
        </p:grpSpPr>
        <p:pic>
          <p:nvPicPr>
            <p:cNvPr descr="https://lh5.googleusercontent.com/YqtpJDyZzh716KqUFMvEhI09wiMLaQdXXxicfefR0MPTwpDE-XJzqUXdXCsAWXiBJkwi7bt55G8Q0Txn-YSOSPs3AYJPc0rtaK1V8CgpfwyslpAF21YeJxuReC0hugBUaiIbOO_NhiM" id="514" name="Google Shape;514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348513">
              <a:off x="5764900" y="3407818"/>
              <a:ext cx="1374525" cy="770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5.googleusercontent.com/qxDR7DhFHDRrsT2Iz6RbtlRuSFExH7g7SSKr0CGc3aLNz5c8kXlMV-qK1PLwBm7GF77_Uvd-zmuqlAGGOmpgdzll6CNBEFFKSPYpG8cRpw0Xx2xjG9L1jSe6V7jefnmOhOZ9SuOlyOg" id="515" name="Google Shape;515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85">
              <a:off x="4117789" y="3337116"/>
              <a:ext cx="1787883" cy="846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4.googleusercontent.com/wj1BawuTMi8-WRKWN3hpC3LFVnqAmkZUqWenzpzt7uEjYmZ0wVJf6Gb0ySiOyknf19_xmjkBtcJQjVSIHolsjKMURgxSA_ZagLFP58w8ZrsQZAnRnndg1tgEQ6dtjHEAw42AIzQ5fAo" id="516" name="Google Shape;516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45478">
              <a:off x="6764432" y="3484529"/>
              <a:ext cx="1073236" cy="714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Google Shape;517;p66"/>
            <p:cNvSpPr txBox="1"/>
            <p:nvPr/>
          </p:nvSpPr>
          <p:spPr>
            <a:xfrm>
              <a:off x="4760632" y="4207984"/>
              <a:ext cx="12378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Livvic"/>
                  <a:ea typeface="Livvic"/>
                  <a:cs typeface="Livvic"/>
                  <a:sym typeface="Livvic"/>
                </a:rPr>
                <a:t>Video</a:t>
              </a:r>
              <a:endParaRPr sz="2100">
                <a:latin typeface="Livvic"/>
                <a:ea typeface="Livvic"/>
                <a:cs typeface="Livvic"/>
                <a:sym typeface="Livvic"/>
              </a:endParaRPr>
            </a:p>
          </p:txBody>
        </p:sp>
        <p:sp>
          <p:nvSpPr>
            <p:cNvPr id="518" name="Google Shape;518;p66"/>
            <p:cNvSpPr txBox="1"/>
            <p:nvPr/>
          </p:nvSpPr>
          <p:spPr>
            <a:xfrm>
              <a:off x="6410157" y="4207984"/>
              <a:ext cx="12378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Livvic"/>
                  <a:ea typeface="Livvic"/>
                  <a:cs typeface="Livvic"/>
                  <a:sym typeface="Livvic"/>
                </a:rPr>
                <a:t>Image</a:t>
              </a:r>
              <a:endParaRPr sz="2100">
                <a:latin typeface="Livvic"/>
                <a:ea typeface="Livvic"/>
                <a:cs typeface="Livvic"/>
                <a:sym typeface="Livvic"/>
              </a:endParaRPr>
            </a:p>
          </p:txBody>
        </p:sp>
      </p:grpSp>
      <p:sp>
        <p:nvSpPr>
          <p:cNvPr id="519" name="Google Shape;519;p66"/>
          <p:cNvSpPr txBox="1"/>
          <p:nvPr/>
        </p:nvSpPr>
        <p:spPr>
          <a:xfrm>
            <a:off x="18641588" y="3263025"/>
            <a:ext cx="4265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Pixel-level -&gt; difficult</a:t>
            </a:r>
            <a:endParaRPr sz="22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Expert-&gt; money</a:t>
            </a:r>
            <a:endParaRPr sz="22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Consume human resource</a:t>
            </a:r>
            <a:endParaRPr sz="22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0" name="Google Shape;520;p66"/>
          <p:cNvSpPr/>
          <p:nvPr/>
        </p:nvSpPr>
        <p:spPr>
          <a:xfrm>
            <a:off x="4462550" y="5261425"/>
            <a:ext cx="9120900" cy="3403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66"/>
          <p:cNvPicPr preferRelativeResize="0"/>
          <p:nvPr/>
        </p:nvPicPr>
        <p:blipFill rotWithShape="1">
          <a:blip r:embed="rId6">
            <a:alphaModFix/>
          </a:blip>
          <a:srcRect b="0" l="8058" r="31306" t="0"/>
          <a:stretch/>
        </p:blipFill>
        <p:spPr>
          <a:xfrm>
            <a:off x="10836415" y="5750854"/>
            <a:ext cx="2210605" cy="207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6"/>
          <p:cNvPicPr preferRelativeResize="0"/>
          <p:nvPr/>
        </p:nvPicPr>
        <p:blipFill rotWithShape="1">
          <a:blip r:embed="rId7">
            <a:alphaModFix/>
          </a:blip>
          <a:srcRect b="12917" l="51735" r="29833" t="61108"/>
          <a:stretch/>
        </p:blipFill>
        <p:spPr>
          <a:xfrm>
            <a:off x="4895115" y="5750851"/>
            <a:ext cx="2210622" cy="207861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6"/>
          <p:cNvSpPr txBox="1"/>
          <p:nvPr/>
        </p:nvSpPr>
        <p:spPr>
          <a:xfrm>
            <a:off x="5066525" y="7962825"/>
            <a:ext cx="221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DM Sans"/>
                <a:ea typeface="DM Sans"/>
                <a:cs typeface="DM Sans"/>
                <a:sym typeface="DM Sans"/>
              </a:rPr>
              <a:t>Pixel-level </a:t>
            </a:r>
            <a:endParaRPr sz="2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4" name="Google Shape;524;p66"/>
          <p:cNvSpPr txBox="1"/>
          <p:nvPr/>
        </p:nvSpPr>
        <p:spPr>
          <a:xfrm>
            <a:off x="8454075" y="7962825"/>
            <a:ext cx="221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DM Sans"/>
                <a:ea typeface="DM Sans"/>
                <a:cs typeface="DM Sans"/>
                <a:sym typeface="DM Sans"/>
              </a:rPr>
              <a:t>Expert </a:t>
            </a:r>
            <a:endParaRPr sz="2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5" name="Google Shape;52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5000" y="5709058"/>
            <a:ext cx="2210700" cy="220206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6"/>
          <p:cNvSpPr txBox="1"/>
          <p:nvPr/>
        </p:nvSpPr>
        <p:spPr>
          <a:xfrm>
            <a:off x="10612463" y="7962825"/>
            <a:ext cx="321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DM Sans"/>
                <a:ea typeface="DM Sans"/>
                <a:cs typeface="DM Sans"/>
                <a:sym typeface="DM Sans"/>
              </a:rPr>
              <a:t>Time-consuming</a:t>
            </a:r>
            <a:endParaRPr sz="2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7" name="Google Shape;527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772578" y="6888485"/>
            <a:ext cx="787200" cy="7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-6916148" y="6767812"/>
            <a:ext cx="787200" cy="7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41500" y="6888488"/>
            <a:ext cx="787200" cy="7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1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9" name="Google Shape;2629;p111"/>
          <p:cNvSpPr txBox="1"/>
          <p:nvPr>
            <p:ph idx="4294967295" type="subTitle"/>
          </p:nvPr>
        </p:nvSpPr>
        <p:spPr>
          <a:xfrm>
            <a:off x="710850" y="2069550"/>
            <a:ext cx="17734500" cy="8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Analyze the performance of active learning results</a:t>
            </a:r>
            <a:endParaRPr b="1"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For each active learning method, we repeat three times to obtain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2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■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average </a:t>
            </a: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performance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2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■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tandard deviation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x-axis: number of labeled dataset.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y-axis: task model performance on testing set (MPJPE, lower is better).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Baseline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 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Core-Set (diversity)</a:t>
            </a:r>
            <a:endParaRPr sz="2600">
              <a:solidFill>
                <a:srgbClr val="6AA84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FF"/>
                </a:solidFill>
                <a:latin typeface="DM Sans"/>
                <a:ea typeface="DM Sans"/>
                <a:cs typeface="DM Sans"/>
                <a:sym typeface="DM Sans"/>
              </a:rPr>
              <a:t>Learning Loss (3D-based) (uncertainty)</a:t>
            </a:r>
            <a:endParaRPr sz="2600">
              <a:solidFill>
                <a:srgbClr val="00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9900FF"/>
                </a:solidFill>
                <a:latin typeface="DM Sans"/>
                <a:ea typeface="DM Sans"/>
                <a:cs typeface="DM Sans"/>
                <a:sym typeface="DM Sans"/>
              </a:rPr>
              <a:t>Ours (A): Core-LL-Pose3D (hybrid)</a:t>
            </a:r>
            <a:endParaRPr sz="2600">
              <a:solidFill>
                <a:srgbClr val="99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Ours (B): LL-Core-Pose3D (hybrid)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0" name="Google Shape;2630;p111"/>
          <p:cNvSpPr txBox="1"/>
          <p:nvPr/>
        </p:nvSpPr>
        <p:spPr>
          <a:xfrm>
            <a:off x="834600" y="533175"/>
            <a:ext cx="1773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Quantitative Results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Active learning results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1" name="Google Shape;2631;p111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2" name="Google Shape;263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149" y="5766075"/>
            <a:ext cx="7870201" cy="43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11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8" name="Google Shape;2638;p112"/>
          <p:cNvSpPr txBox="1"/>
          <p:nvPr>
            <p:ph idx="4294967295" type="subTitle"/>
          </p:nvPr>
        </p:nvSpPr>
        <p:spPr>
          <a:xfrm>
            <a:off x="710850" y="2069550"/>
            <a:ext cx="15684000" cy="8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Analyze the performance of active learning results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H</a:t>
            </a: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ybrid strategies</a:t>
            </a: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outperform other active learning methods at stage 1 &amp; 2.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Our strategies have significantly performance with </a:t>
            </a:r>
            <a:r>
              <a:rPr b="1"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small training dataset</a:t>
            </a: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9" name="Google Shape;2639;p112"/>
          <p:cNvSpPr txBox="1"/>
          <p:nvPr/>
        </p:nvSpPr>
        <p:spPr>
          <a:xfrm>
            <a:off x="834600" y="533175"/>
            <a:ext cx="1773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Quantitative Results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Stage 1 &amp; 2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0" name="Google Shape;2640;p112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112"/>
          <p:cNvSpPr/>
          <p:nvPr/>
        </p:nvSpPr>
        <p:spPr>
          <a:xfrm>
            <a:off x="12789800" y="5979075"/>
            <a:ext cx="238200" cy="23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42" name="Google Shape;2642;p112"/>
          <p:cNvGraphicFramePr/>
          <p:nvPr/>
        </p:nvGraphicFramePr>
        <p:xfrm>
          <a:off x="8695675" y="57879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{AD14AFA2-352E-4149-B3F7-0C9E1555FE5E}</a:tableStyleId>
              </a:tblPr>
              <a:tblGrid>
                <a:gridCol w="1809225"/>
                <a:gridCol w="1499225"/>
                <a:gridCol w="1499225"/>
                <a:gridCol w="1499225"/>
                <a:gridCol w="1499225"/>
                <a:gridCol w="1499225"/>
              </a:tblGrid>
              <a:tr h="488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Method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MPJPE(mm) with labeled dataset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hMerge="1"/>
                <a:tc hMerge="1"/>
                <a:tc hMerge="1"/>
                <a:tc hMerge="1"/>
              </a:tr>
              <a:tr h="752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2000/Stage 0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4000/Stage 1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6000/Stage 2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8000/Stage 3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10000/Stage 4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8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Random</a:t>
                      </a:r>
                      <a:endParaRPr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111.36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109.51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108.32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106.46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Core-Set</a:t>
                      </a:r>
                      <a:endParaRPr b="1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111.81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108.89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108.14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106.96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Learning Loss (3D)</a:t>
                      </a:r>
                      <a:endParaRPr b="1">
                        <a:solidFill>
                          <a:srgbClr val="00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110.59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108.54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106.83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106.20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Core-LL-Pose3D</a:t>
                      </a:r>
                      <a:endParaRPr b="1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109.71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108.43</a:t>
                      </a:r>
                      <a:endParaRPr sz="1700" u="sng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107.13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106.65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LL-Core-Pose3D</a:t>
                      </a:r>
                      <a:endParaRPr b="1">
                        <a:solidFill>
                          <a:srgbClr val="FF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110.49</a:t>
                      </a:r>
                      <a:endParaRPr sz="1700" u="sng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108.17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107.01</a:t>
                      </a:r>
                      <a:endParaRPr sz="1700" u="sng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106.34</a:t>
                      </a:r>
                      <a:endParaRPr sz="1700" u="sng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43" name="Google Shape;264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13" y="5411000"/>
            <a:ext cx="8247376" cy="45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4" name="Google Shape;2644;p112"/>
          <p:cNvSpPr/>
          <p:nvPr/>
        </p:nvSpPr>
        <p:spPr>
          <a:xfrm>
            <a:off x="12004125" y="6311450"/>
            <a:ext cx="2998500" cy="33204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11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0" name="Google Shape;2650;p113"/>
          <p:cNvSpPr txBox="1"/>
          <p:nvPr>
            <p:ph idx="4294967295" type="subTitle"/>
          </p:nvPr>
        </p:nvSpPr>
        <p:spPr>
          <a:xfrm>
            <a:off x="710850" y="2069550"/>
            <a:ext cx="15684000" cy="8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Analyze the performance of active learning results</a:t>
            </a:r>
            <a:endParaRPr b="1"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Learning Loss(3D)</a:t>
            </a:r>
            <a:r>
              <a:rPr b="1"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(best)</a:t>
            </a: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&gt; LL-Core-Pose3D </a:t>
            </a:r>
            <a:r>
              <a:rPr b="1"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(second-best) </a:t>
            </a: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at stage 3 &amp; 4.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While increasing the training dataset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2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■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Uncertainty-based method has better performance.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1" name="Google Shape;2651;p113"/>
          <p:cNvSpPr txBox="1"/>
          <p:nvPr/>
        </p:nvSpPr>
        <p:spPr>
          <a:xfrm>
            <a:off x="834600" y="533175"/>
            <a:ext cx="1773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Quantitative Results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Stage 3 &amp; 4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2" name="Google Shape;2652;p113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53" name="Google Shape;2653;p113"/>
          <p:cNvGraphicFramePr/>
          <p:nvPr/>
        </p:nvGraphicFramePr>
        <p:xfrm>
          <a:off x="8695675" y="57879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{AD14AFA2-352E-4149-B3F7-0C9E1555FE5E}</a:tableStyleId>
              </a:tblPr>
              <a:tblGrid>
                <a:gridCol w="1809225"/>
                <a:gridCol w="1499225"/>
                <a:gridCol w="1499225"/>
                <a:gridCol w="1499225"/>
                <a:gridCol w="1499225"/>
                <a:gridCol w="1499225"/>
              </a:tblGrid>
              <a:tr h="488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Method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MPJPE(mm) with labeled dataset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hMerge="1"/>
                <a:tc hMerge="1"/>
                <a:tc hMerge="1"/>
                <a:tc hMerge="1"/>
              </a:tr>
              <a:tr h="752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2000/Stage 0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4000/Stage 1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6000/Stage 2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8000/Stage 3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10000/Stage 4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8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Random</a:t>
                      </a:r>
                      <a:endParaRPr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111.36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109.51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108.32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106.46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Core-Set</a:t>
                      </a:r>
                      <a:endParaRPr b="1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111.81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108.89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108.14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106.96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Learning Loss (3D)</a:t>
                      </a:r>
                      <a:endParaRPr b="1">
                        <a:solidFill>
                          <a:srgbClr val="00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110.59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108.54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106.83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106.20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Core-LL-Pose3D</a:t>
                      </a:r>
                      <a:endParaRPr b="1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109.71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108.43</a:t>
                      </a:r>
                      <a:endParaRPr sz="1700" u="sng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107.13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106.65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LL-Core-Pose3D</a:t>
                      </a:r>
                      <a:endParaRPr b="1">
                        <a:solidFill>
                          <a:srgbClr val="FF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110.49</a:t>
                      </a:r>
                      <a:endParaRPr sz="1700" u="sng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108.17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107.01</a:t>
                      </a:r>
                      <a:endParaRPr sz="1700" u="sng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106.34</a:t>
                      </a:r>
                      <a:endParaRPr sz="1700" u="sng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54" name="Google Shape;265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13" y="5411000"/>
            <a:ext cx="8247376" cy="45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5" name="Google Shape;2655;p113"/>
          <p:cNvSpPr/>
          <p:nvPr/>
        </p:nvSpPr>
        <p:spPr>
          <a:xfrm>
            <a:off x="14975925" y="6311450"/>
            <a:ext cx="2998500" cy="33204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11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1" name="Google Shape;2661;p114"/>
          <p:cNvSpPr txBox="1"/>
          <p:nvPr>
            <p:ph idx="4294967295" type="subTitle"/>
          </p:nvPr>
        </p:nvSpPr>
        <p:spPr>
          <a:xfrm>
            <a:off x="710850" y="2069550"/>
            <a:ext cx="17500200" cy="8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Analyze the performance of active learning results</a:t>
            </a:r>
            <a:endParaRPr b="1"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Comparison of our methods and random selection.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With </a:t>
            </a: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narrow standard deviation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-&gt; Robustness is better.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2" name="Google Shape;2662;p114"/>
          <p:cNvSpPr txBox="1"/>
          <p:nvPr/>
        </p:nvSpPr>
        <p:spPr>
          <a:xfrm>
            <a:off x="834600" y="533175"/>
            <a:ext cx="1773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Quantitative Results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Random .vs. Ours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3" name="Google Shape;2663;p114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14"/>
          <p:cNvSpPr/>
          <p:nvPr/>
        </p:nvSpPr>
        <p:spPr>
          <a:xfrm>
            <a:off x="8131050" y="3819125"/>
            <a:ext cx="1395300" cy="5680500"/>
          </a:xfrm>
          <a:prstGeom prst="rect">
            <a:avLst/>
          </a:prstGeom>
          <a:solidFill>
            <a:srgbClr val="FFFFFF">
              <a:alpha val="70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665" name="Google Shape;2665;p114"/>
          <p:cNvSpPr txBox="1"/>
          <p:nvPr/>
        </p:nvSpPr>
        <p:spPr>
          <a:xfrm>
            <a:off x="12186100" y="4288350"/>
            <a:ext cx="55626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DM Sans"/>
                <a:ea typeface="DM Sans"/>
                <a:cs typeface="DM Sans"/>
                <a:sym typeface="DM Sans"/>
              </a:rPr>
              <a:t>Data selection by our active learning </a:t>
            </a:r>
            <a:endParaRPr b="1" sz="2200"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Char char="●"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Stage 1 -&gt; - 1.65 (mm)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Char char="●"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Stage 2 -&gt; -1.35 (mm)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Char char="●"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Stage 3 -&gt; -1.31  (mm)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Char char="●"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Stage 4 -&gt; -0.12 (mm)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66" name="Google Shape;266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88" y="4465875"/>
            <a:ext cx="9044775" cy="518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67" name="Google Shape;2667;p114"/>
          <p:cNvSpPr/>
          <p:nvPr/>
        </p:nvSpPr>
        <p:spPr>
          <a:xfrm>
            <a:off x="2361538" y="5981150"/>
            <a:ext cx="5562600" cy="24981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14"/>
          <p:cNvSpPr/>
          <p:nvPr/>
        </p:nvSpPr>
        <p:spPr>
          <a:xfrm>
            <a:off x="12186100" y="6197150"/>
            <a:ext cx="204900" cy="4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69" name="Google Shape;2669;p114"/>
          <p:cNvGraphicFramePr/>
          <p:nvPr/>
        </p:nvGraphicFramePr>
        <p:xfrm>
          <a:off x="9155325" y="66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{AD14AFA2-352E-4149-B3F7-0C9E1555FE5E}</a:tableStyleId>
              </a:tblPr>
              <a:tblGrid>
                <a:gridCol w="1735625"/>
                <a:gridCol w="1438225"/>
                <a:gridCol w="1438225"/>
                <a:gridCol w="1438225"/>
                <a:gridCol w="1438225"/>
                <a:gridCol w="1567125"/>
              </a:tblGrid>
              <a:tr h="4510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Method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MPJPE(mm) with labeled dataset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hMerge="1"/>
                <a:tc hMerge="1"/>
                <a:tc hMerge="1"/>
                <a:tc hMerge="1"/>
              </a:tr>
              <a:tr h="6939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2000/Stage 0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4000/Stage 1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6000/Stage 2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8000/Stage 3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10000/Stage 4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5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Random</a:t>
                      </a:r>
                      <a:endParaRPr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111.36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109.51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108.32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106.46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99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Core-LL-Pose3D</a:t>
                      </a:r>
                      <a:endParaRPr b="1">
                        <a:solidFill>
                          <a:srgbClr val="99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109.71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108.43</a:t>
                      </a:r>
                      <a:endParaRPr sz="1700" u="sng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107.13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106.65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LL-Core-Pose3D</a:t>
                      </a:r>
                      <a:endParaRPr b="1">
                        <a:solidFill>
                          <a:srgbClr val="FF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110.49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108.16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107.01</a:t>
                      </a:r>
                      <a:endParaRPr sz="1700" u="sng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106.34</a:t>
                      </a:r>
                      <a:endParaRPr sz="1700" u="sng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670" name="Google Shape;2670;p114"/>
          <p:cNvCxnSpPr/>
          <p:nvPr/>
        </p:nvCxnSpPr>
        <p:spPr>
          <a:xfrm>
            <a:off x="7993988" y="5981138"/>
            <a:ext cx="4241400" cy="172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71" name="Google Shape;2671;p114"/>
          <p:cNvCxnSpPr/>
          <p:nvPr/>
        </p:nvCxnSpPr>
        <p:spPr>
          <a:xfrm>
            <a:off x="7945538" y="8517200"/>
            <a:ext cx="4318500" cy="5949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72" name="Google Shape;2672;p114"/>
          <p:cNvSpPr/>
          <p:nvPr/>
        </p:nvSpPr>
        <p:spPr>
          <a:xfrm>
            <a:off x="12329175" y="7770825"/>
            <a:ext cx="5881800" cy="13560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1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8" name="Google Shape;2678;p115"/>
          <p:cNvSpPr txBox="1"/>
          <p:nvPr>
            <p:ph idx="4294967295" type="subTitle"/>
          </p:nvPr>
        </p:nvSpPr>
        <p:spPr>
          <a:xfrm>
            <a:off x="710850" y="2069550"/>
            <a:ext cx="16860000" cy="7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Three different types of loss prediction modules.</a:t>
            </a:r>
            <a:endParaRPr b="1"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2D-based feature extraction from 2D model. 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Crimson Text"/>
              <a:buChar char="○"/>
            </a:pPr>
            <a:r>
              <a:rPr b="1"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3D-based feature extraction from 3D model.</a:t>
            </a: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(2D+3D)-based feature extraction from both 2D and 3D model. </a:t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9" name="Google Shape;2679;p115"/>
          <p:cNvSpPr txBox="1"/>
          <p:nvPr/>
        </p:nvSpPr>
        <p:spPr>
          <a:xfrm>
            <a:off x="834600" y="471750"/>
            <a:ext cx="16454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Ablation Study</a:t>
            </a:r>
            <a:endParaRPr b="1" sz="6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0" name="Google Shape;2680;p115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115"/>
          <p:cNvSpPr/>
          <p:nvPr/>
        </p:nvSpPr>
        <p:spPr>
          <a:xfrm>
            <a:off x="10871850" y="6768450"/>
            <a:ext cx="162000" cy="41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2" name="Google Shape;268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50" y="5405800"/>
            <a:ext cx="8218146" cy="4499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83" name="Google Shape;2683;p115"/>
          <p:cNvGraphicFramePr/>
          <p:nvPr/>
        </p:nvGraphicFramePr>
        <p:xfrm>
          <a:off x="8660450" y="6594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{AD14AFA2-352E-4149-B3F7-0C9E1555FE5E}</a:tableStyleId>
              </a:tblPr>
              <a:tblGrid>
                <a:gridCol w="1813950"/>
                <a:gridCol w="1503125"/>
                <a:gridCol w="1503125"/>
                <a:gridCol w="1503125"/>
                <a:gridCol w="1503125"/>
                <a:gridCol w="1503125"/>
              </a:tblGrid>
              <a:tr h="498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Method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MPJPE(mm) with labeled dataset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hMerge="1"/>
                <a:tc hMerge="1"/>
                <a:tc hMerge="1"/>
                <a:tc hMerge="1"/>
              </a:tr>
              <a:tr h="766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2000/Stage 0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4000/Stage 1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6000/Stage 2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8000/Stage 3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10000/Stage 4</a:t>
                      </a:r>
                      <a:endParaRPr b="1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9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3D85C6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Learning Loss</a:t>
                      </a:r>
                      <a:endParaRPr b="1">
                        <a:solidFill>
                          <a:srgbClr val="3D85C6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3D85C6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(2D)</a:t>
                      </a:r>
                      <a:endParaRPr b="1">
                        <a:solidFill>
                          <a:srgbClr val="3D85C6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111.20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110.01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108.98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107.57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Learning Loss </a:t>
                      </a:r>
                      <a:endParaRPr b="1">
                        <a:solidFill>
                          <a:srgbClr val="00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(3D)</a:t>
                      </a:r>
                      <a:endParaRPr b="1">
                        <a:solidFill>
                          <a:srgbClr val="0000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110.59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108.54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106.83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106.20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B6D7A8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Learning Loss (2D+3D)</a:t>
                      </a:r>
                      <a:endParaRPr b="1">
                        <a:solidFill>
                          <a:srgbClr val="B6D7A8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117.71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110.08</a:t>
                      </a:r>
                      <a:endParaRPr b="1"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108.61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107.67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107.17</a:t>
                      </a:r>
                      <a:endParaRPr sz="1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84" name="Google Shape;2684;p115"/>
          <p:cNvSpPr/>
          <p:nvPr/>
        </p:nvSpPr>
        <p:spPr>
          <a:xfrm>
            <a:off x="8660388" y="8468550"/>
            <a:ext cx="9329700" cy="6006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1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0" name="Google Shape;2690;p116"/>
          <p:cNvSpPr txBox="1"/>
          <p:nvPr>
            <p:ph idx="4294967295" type="subTitle"/>
          </p:nvPr>
        </p:nvSpPr>
        <p:spPr>
          <a:xfrm>
            <a:off x="710850" y="2069550"/>
            <a:ext cx="17282400" cy="74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Save up to </a:t>
            </a:r>
            <a:r>
              <a:rPr b="1" lang="en-US" sz="26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33.29% of labeling efforts</a:t>
            </a: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while reaching the same performance.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1" name="Google Shape;2691;p116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Quantitative Results 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2" name="Google Shape;2692;p116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3" name="Google Shape;269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375" y="2951574"/>
            <a:ext cx="13995350" cy="684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11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9" name="Google Shape;2699;p117"/>
          <p:cNvSpPr txBox="1"/>
          <p:nvPr>
            <p:ph idx="4294967295" type="subTitle"/>
          </p:nvPr>
        </p:nvSpPr>
        <p:spPr>
          <a:xfrm>
            <a:off x="710850" y="2069550"/>
            <a:ext cx="17631300" cy="6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t-SNE visualization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investigate the relationship between </a:t>
            </a:r>
            <a:r>
              <a:rPr lang="en-US" sz="2600">
                <a:solidFill>
                  <a:srgbClr val="000000"/>
                </a:solidFill>
                <a:highlight>
                  <a:srgbClr val="6AA84F"/>
                </a:highlight>
                <a:latin typeface="DM Sans"/>
                <a:ea typeface="DM Sans"/>
                <a:cs typeface="DM Sans"/>
                <a:sym typeface="DM Sans"/>
              </a:rPr>
              <a:t>selected dataset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600">
                <a:solidFill>
                  <a:srgbClr val="000000"/>
                </a:solidFill>
                <a:highlight>
                  <a:srgbClr val="B6D7A8"/>
                </a:highlight>
                <a:latin typeface="DM Sans"/>
                <a:ea typeface="DM Sans"/>
                <a:cs typeface="DM Sans"/>
                <a:sym typeface="DM Sans"/>
              </a:rPr>
              <a:t>labeled dataset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600">
                <a:solidFill>
                  <a:srgbClr val="000000"/>
                </a:solidFill>
                <a:highlight>
                  <a:srgbClr val="F3F3F3"/>
                </a:highlight>
                <a:latin typeface="DM Sans"/>
                <a:ea typeface="DM Sans"/>
                <a:cs typeface="DM Sans"/>
                <a:sym typeface="DM Sans"/>
              </a:rPr>
              <a:t>unlabeled dataset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Comparison between different AL methods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Stage 1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Stage 1 -&gt; Stage 4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0" name="Google Shape;2700;p117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Qualitative Results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Query pattern 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1" name="Google Shape;2701;p117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2" name="Google Shape;2702;p117"/>
          <p:cNvPicPr preferRelativeResize="0"/>
          <p:nvPr/>
        </p:nvPicPr>
        <p:blipFill rotWithShape="1">
          <a:blip r:embed="rId3">
            <a:alphaModFix/>
          </a:blip>
          <a:srcRect b="11179" l="12569" r="9886" t="11504"/>
          <a:stretch/>
        </p:blipFill>
        <p:spPr>
          <a:xfrm>
            <a:off x="10627426" y="3499875"/>
            <a:ext cx="6807798" cy="67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11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8" name="Google Shape;2708;p118"/>
          <p:cNvSpPr txBox="1"/>
          <p:nvPr>
            <p:ph idx="4294967295" type="subTitle"/>
          </p:nvPr>
        </p:nvSpPr>
        <p:spPr>
          <a:xfrm>
            <a:off x="710850" y="2069550"/>
            <a:ext cx="2589900" cy="6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Stage 1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9" name="Google Shape;2709;p118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Qualitative Results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Query pattern 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0" name="Google Shape;2710;p118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1" name="Google Shape;271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641" y="1857276"/>
            <a:ext cx="4660614" cy="434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2" name="Google Shape;2712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9118" y="1857405"/>
            <a:ext cx="4660284" cy="434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9944" y="6209941"/>
            <a:ext cx="4660284" cy="434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4" name="Google Shape;2714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9118" y="6209941"/>
            <a:ext cx="4660284" cy="434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5" name="Google Shape;2715;p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2161" y="1896731"/>
            <a:ext cx="4575858" cy="426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6" name="Google Shape;2716;p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4802" y="6209941"/>
            <a:ext cx="4660284" cy="4341108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p118"/>
          <p:cNvSpPr/>
          <p:nvPr/>
        </p:nvSpPr>
        <p:spPr>
          <a:xfrm>
            <a:off x="5314950" y="1809125"/>
            <a:ext cx="13614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Random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8" name="Google Shape;2718;p118"/>
          <p:cNvSpPr/>
          <p:nvPr/>
        </p:nvSpPr>
        <p:spPr>
          <a:xfrm>
            <a:off x="5246375" y="2413625"/>
            <a:ext cx="219300" cy="340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18"/>
          <p:cNvSpPr/>
          <p:nvPr/>
        </p:nvSpPr>
        <p:spPr>
          <a:xfrm>
            <a:off x="5314950" y="21703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18"/>
          <p:cNvSpPr/>
          <p:nvPr/>
        </p:nvSpPr>
        <p:spPr>
          <a:xfrm>
            <a:off x="9658350" y="1809125"/>
            <a:ext cx="13614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MPE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1" name="Google Shape;2721;p118"/>
          <p:cNvSpPr/>
          <p:nvPr/>
        </p:nvSpPr>
        <p:spPr>
          <a:xfrm>
            <a:off x="9658350" y="21703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18"/>
          <p:cNvSpPr/>
          <p:nvPr/>
        </p:nvSpPr>
        <p:spPr>
          <a:xfrm>
            <a:off x="14001750" y="1809125"/>
            <a:ext cx="20172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Learning Loss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3" name="Google Shape;2723;p118"/>
          <p:cNvSpPr/>
          <p:nvPr/>
        </p:nvSpPr>
        <p:spPr>
          <a:xfrm>
            <a:off x="14001750" y="21703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18"/>
          <p:cNvSpPr/>
          <p:nvPr/>
        </p:nvSpPr>
        <p:spPr>
          <a:xfrm>
            <a:off x="9658350" y="6152525"/>
            <a:ext cx="23505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Core-LL-Pose3D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5" name="Google Shape;2725;p118"/>
          <p:cNvSpPr/>
          <p:nvPr/>
        </p:nvSpPr>
        <p:spPr>
          <a:xfrm>
            <a:off x="5314950" y="6152525"/>
            <a:ext cx="13614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6" name="Google Shape;2726;p118"/>
          <p:cNvSpPr/>
          <p:nvPr/>
        </p:nvSpPr>
        <p:spPr>
          <a:xfrm>
            <a:off x="5314950" y="65137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18"/>
          <p:cNvSpPr/>
          <p:nvPr/>
        </p:nvSpPr>
        <p:spPr>
          <a:xfrm>
            <a:off x="14001750" y="6152525"/>
            <a:ext cx="23505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LL-Core-Pose3D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8" name="Google Shape;2728;p118"/>
          <p:cNvSpPr/>
          <p:nvPr/>
        </p:nvSpPr>
        <p:spPr>
          <a:xfrm>
            <a:off x="9685025" y="2496500"/>
            <a:ext cx="190500" cy="310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118"/>
          <p:cNvSpPr/>
          <p:nvPr/>
        </p:nvSpPr>
        <p:spPr>
          <a:xfrm>
            <a:off x="14025550" y="2436700"/>
            <a:ext cx="190500" cy="32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118"/>
          <p:cNvSpPr/>
          <p:nvPr/>
        </p:nvSpPr>
        <p:spPr>
          <a:xfrm>
            <a:off x="9685025" y="6781075"/>
            <a:ext cx="190500" cy="32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118"/>
          <p:cNvSpPr/>
          <p:nvPr/>
        </p:nvSpPr>
        <p:spPr>
          <a:xfrm>
            <a:off x="5348275" y="6827850"/>
            <a:ext cx="150600" cy="310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118"/>
          <p:cNvSpPr/>
          <p:nvPr/>
        </p:nvSpPr>
        <p:spPr>
          <a:xfrm>
            <a:off x="14001750" y="6781075"/>
            <a:ext cx="190500" cy="317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118"/>
          <p:cNvSpPr/>
          <p:nvPr/>
        </p:nvSpPr>
        <p:spPr>
          <a:xfrm>
            <a:off x="5562600" y="5753100"/>
            <a:ext cx="3622500" cy="12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118"/>
          <p:cNvSpPr/>
          <p:nvPr/>
        </p:nvSpPr>
        <p:spPr>
          <a:xfrm>
            <a:off x="9805938" y="5715675"/>
            <a:ext cx="3622500" cy="16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118"/>
          <p:cNvSpPr/>
          <p:nvPr/>
        </p:nvSpPr>
        <p:spPr>
          <a:xfrm>
            <a:off x="5635925" y="10117625"/>
            <a:ext cx="3622500" cy="12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118"/>
          <p:cNvSpPr/>
          <p:nvPr/>
        </p:nvSpPr>
        <p:spPr>
          <a:xfrm>
            <a:off x="9987175" y="10096625"/>
            <a:ext cx="3622500" cy="16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118"/>
          <p:cNvSpPr/>
          <p:nvPr/>
        </p:nvSpPr>
        <p:spPr>
          <a:xfrm>
            <a:off x="14338425" y="10096625"/>
            <a:ext cx="3622500" cy="1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18"/>
          <p:cNvSpPr/>
          <p:nvPr/>
        </p:nvSpPr>
        <p:spPr>
          <a:xfrm>
            <a:off x="14158800" y="5750273"/>
            <a:ext cx="3622500" cy="12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18"/>
          <p:cNvSpPr/>
          <p:nvPr/>
        </p:nvSpPr>
        <p:spPr>
          <a:xfrm>
            <a:off x="9658350" y="65137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18"/>
          <p:cNvSpPr/>
          <p:nvPr/>
        </p:nvSpPr>
        <p:spPr>
          <a:xfrm>
            <a:off x="14001750" y="65137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11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6" name="Google Shape;2746;p119"/>
          <p:cNvSpPr txBox="1"/>
          <p:nvPr>
            <p:ph idx="4294967295" type="subTitle"/>
          </p:nvPr>
        </p:nvSpPr>
        <p:spPr>
          <a:xfrm>
            <a:off x="710850" y="2069550"/>
            <a:ext cx="2589900" cy="6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Stage 1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7" name="Google Shape;2747;p119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Qualitative Results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Query pattern 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8" name="Google Shape;2748;p119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9" name="Google Shape;274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641" y="1857276"/>
            <a:ext cx="4660614" cy="434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9118" y="1857405"/>
            <a:ext cx="4660284" cy="434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9944" y="6209941"/>
            <a:ext cx="4660284" cy="434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9118" y="6209941"/>
            <a:ext cx="4660284" cy="434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2161" y="1896731"/>
            <a:ext cx="4575858" cy="426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4" name="Google Shape;2754;p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4802" y="6209941"/>
            <a:ext cx="4660284" cy="43411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5" name="Google Shape;2755;p119"/>
          <p:cNvSpPr/>
          <p:nvPr/>
        </p:nvSpPr>
        <p:spPr>
          <a:xfrm>
            <a:off x="5314950" y="1809125"/>
            <a:ext cx="13614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Random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6" name="Google Shape;2756;p119"/>
          <p:cNvSpPr/>
          <p:nvPr/>
        </p:nvSpPr>
        <p:spPr>
          <a:xfrm>
            <a:off x="5246375" y="2413625"/>
            <a:ext cx="219300" cy="340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119"/>
          <p:cNvSpPr/>
          <p:nvPr/>
        </p:nvSpPr>
        <p:spPr>
          <a:xfrm>
            <a:off x="5314950" y="21703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119"/>
          <p:cNvSpPr/>
          <p:nvPr/>
        </p:nvSpPr>
        <p:spPr>
          <a:xfrm>
            <a:off x="9658350" y="1809125"/>
            <a:ext cx="13614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MPE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9" name="Google Shape;2759;p119"/>
          <p:cNvSpPr/>
          <p:nvPr/>
        </p:nvSpPr>
        <p:spPr>
          <a:xfrm>
            <a:off x="9658350" y="21703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119"/>
          <p:cNvSpPr/>
          <p:nvPr/>
        </p:nvSpPr>
        <p:spPr>
          <a:xfrm>
            <a:off x="14001750" y="1809125"/>
            <a:ext cx="20172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Learning Loss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1" name="Google Shape;2761;p119"/>
          <p:cNvSpPr/>
          <p:nvPr/>
        </p:nvSpPr>
        <p:spPr>
          <a:xfrm>
            <a:off x="14001750" y="21703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19"/>
          <p:cNvSpPr/>
          <p:nvPr/>
        </p:nvSpPr>
        <p:spPr>
          <a:xfrm>
            <a:off x="9658350" y="6152525"/>
            <a:ext cx="23505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Core-LL-Pose3D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3" name="Google Shape;2763;p119"/>
          <p:cNvSpPr/>
          <p:nvPr/>
        </p:nvSpPr>
        <p:spPr>
          <a:xfrm>
            <a:off x="5314950" y="6152525"/>
            <a:ext cx="13614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4" name="Google Shape;2764;p119"/>
          <p:cNvSpPr/>
          <p:nvPr/>
        </p:nvSpPr>
        <p:spPr>
          <a:xfrm>
            <a:off x="5314950" y="65137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19"/>
          <p:cNvSpPr/>
          <p:nvPr/>
        </p:nvSpPr>
        <p:spPr>
          <a:xfrm>
            <a:off x="14001750" y="6152525"/>
            <a:ext cx="2350500" cy="361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LL-Core</a:t>
            </a: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-Pose3D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6" name="Google Shape;2766;p119"/>
          <p:cNvSpPr/>
          <p:nvPr/>
        </p:nvSpPr>
        <p:spPr>
          <a:xfrm>
            <a:off x="9685025" y="2496500"/>
            <a:ext cx="190500" cy="310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19"/>
          <p:cNvSpPr/>
          <p:nvPr/>
        </p:nvSpPr>
        <p:spPr>
          <a:xfrm>
            <a:off x="14025550" y="2436700"/>
            <a:ext cx="190500" cy="32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19"/>
          <p:cNvSpPr/>
          <p:nvPr/>
        </p:nvSpPr>
        <p:spPr>
          <a:xfrm>
            <a:off x="9685025" y="6781075"/>
            <a:ext cx="190500" cy="32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19"/>
          <p:cNvSpPr/>
          <p:nvPr/>
        </p:nvSpPr>
        <p:spPr>
          <a:xfrm>
            <a:off x="5348275" y="6827850"/>
            <a:ext cx="150600" cy="310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19"/>
          <p:cNvSpPr/>
          <p:nvPr/>
        </p:nvSpPr>
        <p:spPr>
          <a:xfrm>
            <a:off x="14001750" y="6781075"/>
            <a:ext cx="190500" cy="317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19"/>
          <p:cNvSpPr/>
          <p:nvPr/>
        </p:nvSpPr>
        <p:spPr>
          <a:xfrm>
            <a:off x="5562600" y="5753100"/>
            <a:ext cx="3622500" cy="12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19"/>
          <p:cNvSpPr/>
          <p:nvPr/>
        </p:nvSpPr>
        <p:spPr>
          <a:xfrm>
            <a:off x="9805938" y="5715675"/>
            <a:ext cx="3622500" cy="16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19"/>
          <p:cNvSpPr/>
          <p:nvPr/>
        </p:nvSpPr>
        <p:spPr>
          <a:xfrm>
            <a:off x="5635925" y="10117625"/>
            <a:ext cx="3622500" cy="12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19"/>
          <p:cNvSpPr/>
          <p:nvPr/>
        </p:nvSpPr>
        <p:spPr>
          <a:xfrm>
            <a:off x="9987175" y="10096625"/>
            <a:ext cx="3622500" cy="16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119"/>
          <p:cNvSpPr/>
          <p:nvPr/>
        </p:nvSpPr>
        <p:spPr>
          <a:xfrm>
            <a:off x="14338425" y="10096625"/>
            <a:ext cx="3622500" cy="1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119"/>
          <p:cNvSpPr/>
          <p:nvPr/>
        </p:nvSpPr>
        <p:spPr>
          <a:xfrm>
            <a:off x="14158800" y="5750273"/>
            <a:ext cx="3622500" cy="12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119"/>
          <p:cNvSpPr/>
          <p:nvPr/>
        </p:nvSpPr>
        <p:spPr>
          <a:xfrm>
            <a:off x="9658350" y="65137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119"/>
          <p:cNvSpPr/>
          <p:nvPr/>
        </p:nvSpPr>
        <p:spPr>
          <a:xfrm>
            <a:off x="14001750" y="6513725"/>
            <a:ext cx="4027200" cy="37524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119"/>
          <p:cNvSpPr/>
          <p:nvPr/>
        </p:nvSpPr>
        <p:spPr>
          <a:xfrm>
            <a:off x="7233450" y="7359813"/>
            <a:ext cx="1336800" cy="1278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19"/>
          <p:cNvSpPr/>
          <p:nvPr/>
        </p:nvSpPr>
        <p:spPr>
          <a:xfrm>
            <a:off x="11634000" y="7351588"/>
            <a:ext cx="1336800" cy="1278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12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6" name="Google Shape;278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8792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650" y="19139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2150" y="19139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78500" y="18792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0" name="Google Shape;2790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1200" y="612825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91" name="Google Shape;2791;p120"/>
          <p:cNvSpPr/>
          <p:nvPr/>
        </p:nvSpPr>
        <p:spPr>
          <a:xfrm>
            <a:off x="2013900" y="1612700"/>
            <a:ext cx="1474800" cy="4200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92" name="Google Shape;2792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8650" y="61282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3" name="Google Shape;2793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06850" y="61282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Google Shape;2794;p1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63650" y="612825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p120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20"/>
          <p:cNvSpPr/>
          <p:nvPr/>
        </p:nvSpPr>
        <p:spPr>
          <a:xfrm>
            <a:off x="2013900" y="5879900"/>
            <a:ext cx="1474800" cy="4200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MPE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7" name="Google Shape;2797;p120"/>
          <p:cNvSpPr txBox="1"/>
          <p:nvPr/>
        </p:nvSpPr>
        <p:spPr>
          <a:xfrm>
            <a:off x="2368800" y="697300"/>
            <a:ext cx="303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Stage 1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8" name="Google Shape;2798;p120"/>
          <p:cNvSpPr/>
          <p:nvPr/>
        </p:nvSpPr>
        <p:spPr>
          <a:xfrm>
            <a:off x="23688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20"/>
          <p:cNvSpPr/>
          <p:nvPr/>
        </p:nvSpPr>
        <p:spPr>
          <a:xfrm>
            <a:off x="60264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120"/>
          <p:cNvSpPr/>
          <p:nvPr/>
        </p:nvSpPr>
        <p:spPr>
          <a:xfrm>
            <a:off x="95316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20"/>
          <p:cNvSpPr/>
          <p:nvPr/>
        </p:nvSpPr>
        <p:spPr>
          <a:xfrm>
            <a:off x="128844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120"/>
          <p:cNvSpPr/>
          <p:nvPr/>
        </p:nvSpPr>
        <p:spPr>
          <a:xfrm>
            <a:off x="2246950" y="2347925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120"/>
          <p:cNvSpPr/>
          <p:nvPr/>
        </p:nvSpPr>
        <p:spPr>
          <a:xfrm>
            <a:off x="5708225" y="2424125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120"/>
          <p:cNvSpPr/>
          <p:nvPr/>
        </p:nvSpPr>
        <p:spPr>
          <a:xfrm>
            <a:off x="2246950" y="6427100"/>
            <a:ext cx="204900" cy="315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20"/>
          <p:cNvSpPr/>
          <p:nvPr/>
        </p:nvSpPr>
        <p:spPr>
          <a:xfrm>
            <a:off x="5708225" y="6535213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120"/>
          <p:cNvSpPr/>
          <p:nvPr/>
        </p:nvSpPr>
        <p:spPr>
          <a:xfrm>
            <a:off x="9247825" y="2424113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20"/>
          <p:cNvSpPr/>
          <p:nvPr/>
        </p:nvSpPr>
        <p:spPr>
          <a:xfrm>
            <a:off x="6008375" y="5444500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120"/>
          <p:cNvSpPr/>
          <p:nvPr/>
        </p:nvSpPr>
        <p:spPr>
          <a:xfrm>
            <a:off x="9593700" y="5444500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20"/>
          <p:cNvSpPr/>
          <p:nvPr/>
        </p:nvSpPr>
        <p:spPr>
          <a:xfrm>
            <a:off x="2562638" y="5394725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120"/>
          <p:cNvSpPr/>
          <p:nvPr/>
        </p:nvSpPr>
        <p:spPr>
          <a:xfrm>
            <a:off x="12927063" y="5394713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120"/>
          <p:cNvSpPr/>
          <p:nvPr/>
        </p:nvSpPr>
        <p:spPr>
          <a:xfrm>
            <a:off x="2013900" y="2032700"/>
            <a:ext cx="14481600" cy="3562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2" name="Google Shape;2812;p120"/>
          <p:cNvSpPr/>
          <p:nvPr/>
        </p:nvSpPr>
        <p:spPr>
          <a:xfrm>
            <a:off x="2368800" y="9753500"/>
            <a:ext cx="13848600" cy="23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120"/>
          <p:cNvSpPr txBox="1"/>
          <p:nvPr/>
        </p:nvSpPr>
        <p:spPr>
          <a:xfrm>
            <a:off x="6026400" y="697300"/>
            <a:ext cx="303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Stage 2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4" name="Google Shape;2814;p120"/>
          <p:cNvSpPr txBox="1"/>
          <p:nvPr/>
        </p:nvSpPr>
        <p:spPr>
          <a:xfrm>
            <a:off x="9531600" y="697300"/>
            <a:ext cx="303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Stage 3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5" name="Google Shape;2815;p120"/>
          <p:cNvSpPr txBox="1"/>
          <p:nvPr/>
        </p:nvSpPr>
        <p:spPr>
          <a:xfrm>
            <a:off x="12884400" y="697300"/>
            <a:ext cx="303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Stage 4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6" name="Google Shape;2816;p120"/>
          <p:cNvSpPr/>
          <p:nvPr/>
        </p:nvSpPr>
        <p:spPr>
          <a:xfrm>
            <a:off x="2013900" y="6299900"/>
            <a:ext cx="14481600" cy="3562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120"/>
          <p:cNvSpPr/>
          <p:nvPr/>
        </p:nvSpPr>
        <p:spPr>
          <a:xfrm>
            <a:off x="9243050" y="6638925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120"/>
          <p:cNvSpPr/>
          <p:nvPr/>
        </p:nvSpPr>
        <p:spPr>
          <a:xfrm>
            <a:off x="12829200" y="6616338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20"/>
          <p:cNvSpPr/>
          <p:nvPr/>
        </p:nvSpPr>
        <p:spPr>
          <a:xfrm>
            <a:off x="12733863" y="2436875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20"/>
          <p:cNvSpPr/>
          <p:nvPr/>
        </p:nvSpPr>
        <p:spPr>
          <a:xfrm>
            <a:off x="2438800" y="9634000"/>
            <a:ext cx="13789500" cy="19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20"/>
          <p:cNvSpPr/>
          <p:nvPr/>
        </p:nvSpPr>
        <p:spPr>
          <a:xfrm>
            <a:off x="3903600" y="2760700"/>
            <a:ext cx="1336800" cy="1278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67"/>
          <p:cNvSpPr txBox="1"/>
          <p:nvPr>
            <p:ph idx="4294967295" type="subTitle"/>
          </p:nvPr>
        </p:nvSpPr>
        <p:spPr>
          <a:xfrm>
            <a:off x="710850" y="1764750"/>
            <a:ext cx="156840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Annotating unlabeled dataset is </a:t>
            </a:r>
            <a:r>
              <a:rPr b="1" lang="en-U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time-consuming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</a:t>
            </a:r>
            <a:r>
              <a:rPr lang="en-U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costly.</a:t>
            </a:r>
            <a:endParaRPr b="1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Annotation Time: 44.1 seconds per 2D pose and bounding box.[1]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●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Therefore, it is important to 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Build a practical system to annotate data </a:t>
            </a:r>
            <a:r>
              <a:rPr b="1" lang="en-U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efficiently</a:t>
            </a:r>
            <a:r>
              <a:rPr b="1"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M Sans"/>
              <a:buChar char="○"/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Reduce the annotation costs.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6" name="Google Shape;536;p67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Data Annotation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p67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7"/>
          <p:cNvSpPr txBox="1"/>
          <p:nvPr/>
        </p:nvSpPr>
        <p:spPr>
          <a:xfrm>
            <a:off x="110200" y="9693200"/>
            <a:ext cx="7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M Sans"/>
                <a:ea typeface="DM Sans"/>
                <a:cs typeface="DM Sans"/>
                <a:sym typeface="DM Sans"/>
              </a:rPr>
              <a:t>[1]Interactive Labeling for Human Pose Estimation in Surveillance Videos(ICCV 2021)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67"/>
          <p:cNvSpPr txBox="1"/>
          <p:nvPr/>
        </p:nvSpPr>
        <p:spPr>
          <a:xfrm>
            <a:off x="-3230769" y="2406213"/>
            <a:ext cx="209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Annotate</a:t>
            </a:r>
            <a:endParaRPr b="1" sz="2200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0" name="Google Shape;540;p67"/>
          <p:cNvSpPr/>
          <p:nvPr/>
        </p:nvSpPr>
        <p:spPr>
          <a:xfrm>
            <a:off x="-3230760" y="3025664"/>
            <a:ext cx="1894200" cy="609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41" name="Google Shape;541;p67"/>
          <p:cNvSpPr/>
          <p:nvPr/>
        </p:nvSpPr>
        <p:spPr>
          <a:xfrm>
            <a:off x="-5620725" y="6267324"/>
            <a:ext cx="3121200" cy="28005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7"/>
          <p:cNvSpPr/>
          <p:nvPr/>
        </p:nvSpPr>
        <p:spPr>
          <a:xfrm>
            <a:off x="21142875" y="4287200"/>
            <a:ext cx="9120900" cy="5999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3" name="Google Shape;543;p67"/>
          <p:cNvGrpSpPr/>
          <p:nvPr/>
        </p:nvGrpSpPr>
        <p:grpSpPr>
          <a:xfrm>
            <a:off x="-8341946" y="2669332"/>
            <a:ext cx="4682392" cy="1782466"/>
            <a:chOff x="4117789" y="3336990"/>
            <a:chExt cx="3802186" cy="1521395"/>
          </a:xfrm>
        </p:grpSpPr>
        <p:pic>
          <p:nvPicPr>
            <p:cNvPr descr="https://lh5.googleusercontent.com/YqtpJDyZzh716KqUFMvEhI09wiMLaQdXXxicfefR0MPTwpDE-XJzqUXdXCsAWXiBJkwi7bt55G8Q0Txn-YSOSPs3AYJPc0rtaK1V8CgpfwyslpAF21YeJxuReC0hugBUaiIbOO_NhiM" id="544" name="Google Shape;544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348513">
              <a:off x="5764900" y="3407818"/>
              <a:ext cx="1374525" cy="770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5.googleusercontent.com/qxDR7DhFHDRrsT2Iz6RbtlRuSFExH7g7SSKr0CGc3aLNz5c8kXlMV-qK1PLwBm7GF77_Uvd-zmuqlAGGOmpgdzll6CNBEFFKSPYpG8cRpw0Xx2xjG9L1jSe6V7jefnmOhOZ9SuOlyOg" id="545" name="Google Shape;545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85">
              <a:off x="4117789" y="3337116"/>
              <a:ext cx="1787883" cy="846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4.googleusercontent.com/wj1BawuTMi8-WRKWN3hpC3LFVnqAmkZUqWenzpzt7uEjYmZ0wVJf6Gb0ySiOyknf19_xmjkBtcJQjVSIHolsjKMURgxSA_ZagLFP58w8ZrsQZAnRnndg1tgEQ6dtjHEAw42AIzQ5fAo" id="546" name="Google Shape;546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45478">
              <a:off x="6764432" y="3484529"/>
              <a:ext cx="1073236" cy="714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67"/>
            <p:cNvSpPr txBox="1"/>
            <p:nvPr/>
          </p:nvSpPr>
          <p:spPr>
            <a:xfrm>
              <a:off x="4760632" y="4207984"/>
              <a:ext cx="12378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Livvic"/>
                  <a:ea typeface="Livvic"/>
                  <a:cs typeface="Livvic"/>
                  <a:sym typeface="Livvic"/>
                </a:rPr>
                <a:t>Video</a:t>
              </a:r>
              <a:endParaRPr sz="2100">
                <a:latin typeface="Livvic"/>
                <a:ea typeface="Livvic"/>
                <a:cs typeface="Livvic"/>
                <a:sym typeface="Livvic"/>
              </a:endParaRPr>
            </a:p>
          </p:txBody>
        </p:sp>
        <p:sp>
          <p:nvSpPr>
            <p:cNvPr id="548" name="Google Shape;548;p67"/>
            <p:cNvSpPr txBox="1"/>
            <p:nvPr/>
          </p:nvSpPr>
          <p:spPr>
            <a:xfrm>
              <a:off x="6410157" y="4207984"/>
              <a:ext cx="12378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Livvic"/>
                  <a:ea typeface="Livvic"/>
                  <a:cs typeface="Livvic"/>
                  <a:sym typeface="Livvic"/>
                </a:rPr>
                <a:t>Image</a:t>
              </a:r>
              <a:endParaRPr sz="2100">
                <a:latin typeface="Livvic"/>
                <a:ea typeface="Livvic"/>
                <a:cs typeface="Livvic"/>
                <a:sym typeface="Livvic"/>
              </a:endParaRPr>
            </a:p>
          </p:txBody>
        </p:sp>
      </p:grpSp>
      <p:sp>
        <p:nvSpPr>
          <p:cNvPr id="549" name="Google Shape;549;p67"/>
          <p:cNvSpPr txBox="1"/>
          <p:nvPr/>
        </p:nvSpPr>
        <p:spPr>
          <a:xfrm>
            <a:off x="18641588" y="3263025"/>
            <a:ext cx="4265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Pixel-level -&gt; difficult</a:t>
            </a:r>
            <a:endParaRPr sz="22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Expert-&gt; money</a:t>
            </a:r>
            <a:endParaRPr sz="22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Consume human resource</a:t>
            </a:r>
            <a:endParaRPr sz="22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0" name="Google Shape;55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951362" y="6776337"/>
            <a:ext cx="1782476" cy="178247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7"/>
          <p:cNvSpPr/>
          <p:nvPr/>
        </p:nvSpPr>
        <p:spPr>
          <a:xfrm>
            <a:off x="4462550" y="5261425"/>
            <a:ext cx="9120900" cy="3403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67"/>
          <p:cNvPicPr preferRelativeResize="0"/>
          <p:nvPr/>
        </p:nvPicPr>
        <p:blipFill rotWithShape="1">
          <a:blip r:embed="rId7">
            <a:alphaModFix/>
          </a:blip>
          <a:srcRect b="0" l="8058" r="31306" t="0"/>
          <a:stretch/>
        </p:blipFill>
        <p:spPr>
          <a:xfrm>
            <a:off x="10836415" y="5750854"/>
            <a:ext cx="2210605" cy="207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7"/>
          <p:cNvPicPr preferRelativeResize="0"/>
          <p:nvPr/>
        </p:nvPicPr>
        <p:blipFill rotWithShape="1">
          <a:blip r:embed="rId8">
            <a:alphaModFix/>
          </a:blip>
          <a:srcRect b="12917" l="51735" r="29833" t="61108"/>
          <a:stretch/>
        </p:blipFill>
        <p:spPr>
          <a:xfrm>
            <a:off x="4895115" y="5750851"/>
            <a:ext cx="2210622" cy="207861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7"/>
          <p:cNvSpPr txBox="1"/>
          <p:nvPr/>
        </p:nvSpPr>
        <p:spPr>
          <a:xfrm>
            <a:off x="5066525" y="7962825"/>
            <a:ext cx="221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DM Sans"/>
                <a:ea typeface="DM Sans"/>
                <a:cs typeface="DM Sans"/>
                <a:sym typeface="DM Sans"/>
              </a:rPr>
              <a:t>Pixel-level </a:t>
            </a:r>
            <a:endParaRPr sz="2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p67"/>
          <p:cNvSpPr txBox="1"/>
          <p:nvPr/>
        </p:nvSpPr>
        <p:spPr>
          <a:xfrm>
            <a:off x="8454075" y="7962825"/>
            <a:ext cx="221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DM Sans"/>
                <a:ea typeface="DM Sans"/>
                <a:cs typeface="DM Sans"/>
                <a:sym typeface="DM Sans"/>
              </a:rPr>
              <a:t>Expert </a:t>
            </a:r>
            <a:endParaRPr sz="2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6" name="Google Shape;556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5000" y="5709058"/>
            <a:ext cx="2210700" cy="220206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7"/>
          <p:cNvSpPr txBox="1"/>
          <p:nvPr/>
        </p:nvSpPr>
        <p:spPr>
          <a:xfrm>
            <a:off x="10612463" y="7962825"/>
            <a:ext cx="321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DM Sans"/>
                <a:ea typeface="DM Sans"/>
                <a:cs typeface="DM Sans"/>
                <a:sym typeface="DM Sans"/>
              </a:rPr>
              <a:t>Time-consuming</a:t>
            </a:r>
            <a:endParaRPr sz="26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12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7" name="Google Shape;282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8792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650" y="19139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2150" y="19139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78500" y="18792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1200" y="612825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2" name="Google Shape;2832;p121"/>
          <p:cNvSpPr/>
          <p:nvPr/>
        </p:nvSpPr>
        <p:spPr>
          <a:xfrm>
            <a:off x="2013900" y="1612700"/>
            <a:ext cx="1474800" cy="4200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33" name="Google Shape;2833;p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8650" y="61282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06850" y="61282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1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63650" y="612825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121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121"/>
          <p:cNvSpPr/>
          <p:nvPr/>
        </p:nvSpPr>
        <p:spPr>
          <a:xfrm>
            <a:off x="2013900" y="5879900"/>
            <a:ext cx="1474800" cy="4200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MPE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8" name="Google Shape;2838;p121"/>
          <p:cNvSpPr/>
          <p:nvPr/>
        </p:nvSpPr>
        <p:spPr>
          <a:xfrm>
            <a:off x="23688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121"/>
          <p:cNvSpPr/>
          <p:nvPr/>
        </p:nvSpPr>
        <p:spPr>
          <a:xfrm>
            <a:off x="60264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121"/>
          <p:cNvSpPr/>
          <p:nvPr/>
        </p:nvSpPr>
        <p:spPr>
          <a:xfrm>
            <a:off x="95316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121"/>
          <p:cNvSpPr/>
          <p:nvPr/>
        </p:nvSpPr>
        <p:spPr>
          <a:xfrm>
            <a:off x="128844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121"/>
          <p:cNvSpPr/>
          <p:nvPr/>
        </p:nvSpPr>
        <p:spPr>
          <a:xfrm>
            <a:off x="2246950" y="2347925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21"/>
          <p:cNvSpPr/>
          <p:nvPr/>
        </p:nvSpPr>
        <p:spPr>
          <a:xfrm>
            <a:off x="5708225" y="2424125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21"/>
          <p:cNvSpPr/>
          <p:nvPr/>
        </p:nvSpPr>
        <p:spPr>
          <a:xfrm>
            <a:off x="2246950" y="6427100"/>
            <a:ext cx="204900" cy="315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21"/>
          <p:cNvSpPr/>
          <p:nvPr/>
        </p:nvSpPr>
        <p:spPr>
          <a:xfrm>
            <a:off x="5708225" y="6535213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121"/>
          <p:cNvSpPr/>
          <p:nvPr/>
        </p:nvSpPr>
        <p:spPr>
          <a:xfrm>
            <a:off x="9247825" y="2424113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121"/>
          <p:cNvSpPr/>
          <p:nvPr/>
        </p:nvSpPr>
        <p:spPr>
          <a:xfrm>
            <a:off x="6008375" y="5444500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121"/>
          <p:cNvSpPr/>
          <p:nvPr/>
        </p:nvSpPr>
        <p:spPr>
          <a:xfrm>
            <a:off x="9593700" y="5444500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21"/>
          <p:cNvSpPr/>
          <p:nvPr/>
        </p:nvSpPr>
        <p:spPr>
          <a:xfrm>
            <a:off x="2562638" y="5394725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121"/>
          <p:cNvSpPr/>
          <p:nvPr/>
        </p:nvSpPr>
        <p:spPr>
          <a:xfrm>
            <a:off x="12927063" y="5394713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21"/>
          <p:cNvSpPr/>
          <p:nvPr/>
        </p:nvSpPr>
        <p:spPr>
          <a:xfrm>
            <a:off x="2013900" y="2032700"/>
            <a:ext cx="14481600" cy="3562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2" name="Google Shape;2852;p121"/>
          <p:cNvSpPr/>
          <p:nvPr/>
        </p:nvSpPr>
        <p:spPr>
          <a:xfrm>
            <a:off x="2368800" y="9753500"/>
            <a:ext cx="13848600" cy="23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21"/>
          <p:cNvSpPr/>
          <p:nvPr/>
        </p:nvSpPr>
        <p:spPr>
          <a:xfrm>
            <a:off x="2013900" y="6299900"/>
            <a:ext cx="14481600" cy="3562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21"/>
          <p:cNvSpPr/>
          <p:nvPr/>
        </p:nvSpPr>
        <p:spPr>
          <a:xfrm>
            <a:off x="9243050" y="6638925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21"/>
          <p:cNvSpPr/>
          <p:nvPr/>
        </p:nvSpPr>
        <p:spPr>
          <a:xfrm>
            <a:off x="12829200" y="6616338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121"/>
          <p:cNvSpPr/>
          <p:nvPr/>
        </p:nvSpPr>
        <p:spPr>
          <a:xfrm>
            <a:off x="12733863" y="2436875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121"/>
          <p:cNvSpPr txBox="1"/>
          <p:nvPr/>
        </p:nvSpPr>
        <p:spPr>
          <a:xfrm>
            <a:off x="282995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31822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8" name="Google Shape;2858;p121"/>
          <p:cNvSpPr txBox="1"/>
          <p:nvPr/>
        </p:nvSpPr>
        <p:spPr>
          <a:xfrm>
            <a:off x="6565500" y="523375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29822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4000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9" name="Google Shape;2859;p121"/>
          <p:cNvSpPr txBox="1"/>
          <p:nvPr/>
        </p:nvSpPr>
        <p:spPr>
          <a:xfrm>
            <a:off x="995130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27822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6000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0" name="Google Shape;2860;p121"/>
          <p:cNvSpPr txBox="1"/>
          <p:nvPr/>
        </p:nvSpPr>
        <p:spPr>
          <a:xfrm>
            <a:off x="1333710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25822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8000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1" name="Google Shape;2861;p121"/>
          <p:cNvSpPr/>
          <p:nvPr/>
        </p:nvSpPr>
        <p:spPr>
          <a:xfrm>
            <a:off x="2438800" y="9634000"/>
            <a:ext cx="13789500" cy="19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121"/>
          <p:cNvSpPr/>
          <p:nvPr/>
        </p:nvSpPr>
        <p:spPr>
          <a:xfrm>
            <a:off x="3903600" y="2760700"/>
            <a:ext cx="1336800" cy="1278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12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8" name="Google Shape;286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8792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650" y="19139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2150" y="19139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78500" y="187920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122"/>
          <p:cNvSpPr/>
          <p:nvPr/>
        </p:nvSpPr>
        <p:spPr>
          <a:xfrm>
            <a:off x="2013900" y="1612700"/>
            <a:ext cx="1474800" cy="4200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3" name="Google Shape;2873;p122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122"/>
          <p:cNvSpPr/>
          <p:nvPr/>
        </p:nvSpPr>
        <p:spPr>
          <a:xfrm>
            <a:off x="23688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22"/>
          <p:cNvSpPr/>
          <p:nvPr/>
        </p:nvSpPr>
        <p:spPr>
          <a:xfrm>
            <a:off x="60264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122"/>
          <p:cNvSpPr/>
          <p:nvPr/>
        </p:nvSpPr>
        <p:spPr>
          <a:xfrm>
            <a:off x="95316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22"/>
          <p:cNvSpPr/>
          <p:nvPr/>
        </p:nvSpPr>
        <p:spPr>
          <a:xfrm>
            <a:off x="128844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22"/>
          <p:cNvSpPr/>
          <p:nvPr/>
        </p:nvSpPr>
        <p:spPr>
          <a:xfrm>
            <a:off x="2246950" y="2347925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22"/>
          <p:cNvSpPr/>
          <p:nvPr/>
        </p:nvSpPr>
        <p:spPr>
          <a:xfrm>
            <a:off x="5708225" y="2424125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22"/>
          <p:cNvSpPr/>
          <p:nvPr/>
        </p:nvSpPr>
        <p:spPr>
          <a:xfrm>
            <a:off x="2246950" y="6427100"/>
            <a:ext cx="204900" cy="315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22"/>
          <p:cNvSpPr/>
          <p:nvPr/>
        </p:nvSpPr>
        <p:spPr>
          <a:xfrm>
            <a:off x="7232225" y="6535213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22"/>
          <p:cNvSpPr/>
          <p:nvPr/>
        </p:nvSpPr>
        <p:spPr>
          <a:xfrm>
            <a:off x="9247825" y="2424113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22"/>
          <p:cNvSpPr/>
          <p:nvPr/>
        </p:nvSpPr>
        <p:spPr>
          <a:xfrm>
            <a:off x="6008375" y="5444500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122"/>
          <p:cNvSpPr/>
          <p:nvPr/>
        </p:nvSpPr>
        <p:spPr>
          <a:xfrm>
            <a:off x="9593700" y="5444500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22"/>
          <p:cNvSpPr/>
          <p:nvPr/>
        </p:nvSpPr>
        <p:spPr>
          <a:xfrm>
            <a:off x="2562638" y="5394725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122"/>
          <p:cNvSpPr/>
          <p:nvPr/>
        </p:nvSpPr>
        <p:spPr>
          <a:xfrm>
            <a:off x="12927063" y="5394713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22"/>
          <p:cNvSpPr/>
          <p:nvPr/>
        </p:nvSpPr>
        <p:spPr>
          <a:xfrm>
            <a:off x="2013900" y="2032700"/>
            <a:ext cx="14481600" cy="3562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8" name="Google Shape;2888;p122"/>
          <p:cNvSpPr/>
          <p:nvPr/>
        </p:nvSpPr>
        <p:spPr>
          <a:xfrm>
            <a:off x="2368800" y="9753500"/>
            <a:ext cx="13848600" cy="23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22"/>
          <p:cNvSpPr/>
          <p:nvPr/>
        </p:nvSpPr>
        <p:spPr>
          <a:xfrm>
            <a:off x="10767050" y="6638925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122"/>
          <p:cNvSpPr/>
          <p:nvPr/>
        </p:nvSpPr>
        <p:spPr>
          <a:xfrm>
            <a:off x="14353200" y="6616338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122"/>
          <p:cNvSpPr/>
          <p:nvPr/>
        </p:nvSpPr>
        <p:spPr>
          <a:xfrm>
            <a:off x="12733863" y="2436875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122"/>
          <p:cNvSpPr txBox="1"/>
          <p:nvPr/>
        </p:nvSpPr>
        <p:spPr>
          <a:xfrm>
            <a:off x="282995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31822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3" name="Google Shape;2893;p122"/>
          <p:cNvSpPr txBox="1"/>
          <p:nvPr/>
        </p:nvSpPr>
        <p:spPr>
          <a:xfrm>
            <a:off x="6565500" y="523375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29822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4000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4" name="Google Shape;2894;p122"/>
          <p:cNvSpPr txBox="1"/>
          <p:nvPr/>
        </p:nvSpPr>
        <p:spPr>
          <a:xfrm>
            <a:off x="995130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27822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6000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5" name="Google Shape;2895;p122"/>
          <p:cNvSpPr txBox="1"/>
          <p:nvPr/>
        </p:nvSpPr>
        <p:spPr>
          <a:xfrm>
            <a:off x="1333710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25822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8000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6" name="Google Shape;2896;p122"/>
          <p:cNvSpPr/>
          <p:nvPr/>
        </p:nvSpPr>
        <p:spPr>
          <a:xfrm>
            <a:off x="2438800" y="9634000"/>
            <a:ext cx="13789500" cy="19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7" name="Google Shape;2897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3200" y="61277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1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8650" y="61277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06850" y="61277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1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8500" y="612770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01" name="Google Shape;2901;p122"/>
          <p:cNvSpPr/>
          <p:nvPr/>
        </p:nvSpPr>
        <p:spPr>
          <a:xfrm>
            <a:off x="2013900" y="5879900"/>
            <a:ext cx="1776900" cy="4200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Learning Loss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2" name="Google Shape;2902;p122"/>
          <p:cNvSpPr/>
          <p:nvPr/>
        </p:nvSpPr>
        <p:spPr>
          <a:xfrm>
            <a:off x="2438800" y="9634000"/>
            <a:ext cx="13789500" cy="19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122"/>
          <p:cNvSpPr/>
          <p:nvPr/>
        </p:nvSpPr>
        <p:spPr>
          <a:xfrm>
            <a:off x="5696900" y="6650350"/>
            <a:ext cx="216300" cy="28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22"/>
          <p:cNvSpPr/>
          <p:nvPr/>
        </p:nvSpPr>
        <p:spPr>
          <a:xfrm>
            <a:off x="2309650" y="6663488"/>
            <a:ext cx="216300" cy="28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22"/>
          <p:cNvSpPr/>
          <p:nvPr/>
        </p:nvSpPr>
        <p:spPr>
          <a:xfrm>
            <a:off x="9242125" y="6669800"/>
            <a:ext cx="216300" cy="291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22"/>
          <p:cNvSpPr/>
          <p:nvPr/>
        </p:nvSpPr>
        <p:spPr>
          <a:xfrm>
            <a:off x="12725425" y="6634013"/>
            <a:ext cx="216300" cy="291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22"/>
          <p:cNvSpPr/>
          <p:nvPr/>
        </p:nvSpPr>
        <p:spPr>
          <a:xfrm>
            <a:off x="2013900" y="6299900"/>
            <a:ext cx="14481600" cy="3562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8" name="Google Shape;2908;p122"/>
          <p:cNvSpPr/>
          <p:nvPr/>
        </p:nvSpPr>
        <p:spPr>
          <a:xfrm>
            <a:off x="3903600" y="2760700"/>
            <a:ext cx="1336800" cy="1278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12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4" name="Google Shape;291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8792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650" y="19139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2150" y="19139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78500" y="187920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18" name="Google Shape;2918;p123"/>
          <p:cNvSpPr/>
          <p:nvPr/>
        </p:nvSpPr>
        <p:spPr>
          <a:xfrm>
            <a:off x="2013900" y="1612700"/>
            <a:ext cx="1474800" cy="4200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9" name="Google Shape;2919;p123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123"/>
          <p:cNvSpPr/>
          <p:nvPr/>
        </p:nvSpPr>
        <p:spPr>
          <a:xfrm>
            <a:off x="23688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123"/>
          <p:cNvSpPr/>
          <p:nvPr/>
        </p:nvSpPr>
        <p:spPr>
          <a:xfrm>
            <a:off x="60264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123"/>
          <p:cNvSpPr/>
          <p:nvPr/>
        </p:nvSpPr>
        <p:spPr>
          <a:xfrm>
            <a:off x="95316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123"/>
          <p:cNvSpPr/>
          <p:nvPr/>
        </p:nvSpPr>
        <p:spPr>
          <a:xfrm>
            <a:off x="128844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123"/>
          <p:cNvSpPr/>
          <p:nvPr/>
        </p:nvSpPr>
        <p:spPr>
          <a:xfrm>
            <a:off x="2246950" y="2347925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123"/>
          <p:cNvSpPr/>
          <p:nvPr/>
        </p:nvSpPr>
        <p:spPr>
          <a:xfrm>
            <a:off x="5708225" y="2424125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123"/>
          <p:cNvSpPr/>
          <p:nvPr/>
        </p:nvSpPr>
        <p:spPr>
          <a:xfrm>
            <a:off x="2246950" y="6427100"/>
            <a:ext cx="204900" cy="315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123"/>
          <p:cNvSpPr/>
          <p:nvPr/>
        </p:nvSpPr>
        <p:spPr>
          <a:xfrm>
            <a:off x="7232225" y="6535213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123"/>
          <p:cNvSpPr/>
          <p:nvPr/>
        </p:nvSpPr>
        <p:spPr>
          <a:xfrm>
            <a:off x="9247825" y="2424113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123"/>
          <p:cNvSpPr/>
          <p:nvPr/>
        </p:nvSpPr>
        <p:spPr>
          <a:xfrm>
            <a:off x="6008375" y="5444500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23"/>
          <p:cNvSpPr/>
          <p:nvPr/>
        </p:nvSpPr>
        <p:spPr>
          <a:xfrm>
            <a:off x="9593700" y="5444500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23"/>
          <p:cNvSpPr/>
          <p:nvPr/>
        </p:nvSpPr>
        <p:spPr>
          <a:xfrm>
            <a:off x="2562638" y="5394725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23"/>
          <p:cNvSpPr/>
          <p:nvPr/>
        </p:nvSpPr>
        <p:spPr>
          <a:xfrm>
            <a:off x="12927063" y="5394713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123"/>
          <p:cNvSpPr/>
          <p:nvPr/>
        </p:nvSpPr>
        <p:spPr>
          <a:xfrm>
            <a:off x="2013900" y="2032700"/>
            <a:ext cx="14481600" cy="3562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4" name="Google Shape;2934;p123"/>
          <p:cNvSpPr/>
          <p:nvPr/>
        </p:nvSpPr>
        <p:spPr>
          <a:xfrm>
            <a:off x="2368800" y="9753500"/>
            <a:ext cx="13848600" cy="23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23"/>
          <p:cNvSpPr/>
          <p:nvPr/>
        </p:nvSpPr>
        <p:spPr>
          <a:xfrm>
            <a:off x="10767050" y="6638925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23"/>
          <p:cNvSpPr/>
          <p:nvPr/>
        </p:nvSpPr>
        <p:spPr>
          <a:xfrm>
            <a:off x="14353200" y="6616338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23"/>
          <p:cNvSpPr/>
          <p:nvPr/>
        </p:nvSpPr>
        <p:spPr>
          <a:xfrm>
            <a:off x="12733863" y="2436875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23"/>
          <p:cNvSpPr txBox="1"/>
          <p:nvPr/>
        </p:nvSpPr>
        <p:spPr>
          <a:xfrm>
            <a:off x="282995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31822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9" name="Google Shape;2939;p123"/>
          <p:cNvSpPr txBox="1"/>
          <p:nvPr/>
        </p:nvSpPr>
        <p:spPr>
          <a:xfrm>
            <a:off x="6565500" y="523375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29822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4000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0" name="Google Shape;2940;p123"/>
          <p:cNvSpPr txBox="1"/>
          <p:nvPr/>
        </p:nvSpPr>
        <p:spPr>
          <a:xfrm>
            <a:off x="995130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27822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6000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1" name="Google Shape;2941;p123"/>
          <p:cNvSpPr txBox="1"/>
          <p:nvPr/>
        </p:nvSpPr>
        <p:spPr>
          <a:xfrm>
            <a:off x="1333710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25822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8000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2" name="Google Shape;2942;p123"/>
          <p:cNvSpPr/>
          <p:nvPr/>
        </p:nvSpPr>
        <p:spPr>
          <a:xfrm>
            <a:off x="2438800" y="9634000"/>
            <a:ext cx="13789500" cy="19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23"/>
          <p:cNvSpPr/>
          <p:nvPr/>
        </p:nvSpPr>
        <p:spPr>
          <a:xfrm>
            <a:off x="2438800" y="9634000"/>
            <a:ext cx="13789500" cy="19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23"/>
          <p:cNvSpPr/>
          <p:nvPr/>
        </p:nvSpPr>
        <p:spPr>
          <a:xfrm>
            <a:off x="5696900" y="6650350"/>
            <a:ext cx="216300" cy="28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123"/>
          <p:cNvSpPr/>
          <p:nvPr/>
        </p:nvSpPr>
        <p:spPr>
          <a:xfrm>
            <a:off x="2309650" y="6663488"/>
            <a:ext cx="216300" cy="28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123"/>
          <p:cNvSpPr/>
          <p:nvPr/>
        </p:nvSpPr>
        <p:spPr>
          <a:xfrm>
            <a:off x="9242125" y="6669800"/>
            <a:ext cx="216300" cy="291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123"/>
          <p:cNvSpPr/>
          <p:nvPr/>
        </p:nvSpPr>
        <p:spPr>
          <a:xfrm>
            <a:off x="12725425" y="6634013"/>
            <a:ext cx="216300" cy="291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8" name="Google Shape;2948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8138" y="61475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3688" y="61475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71888" y="614750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1" name="Google Shape;2951;p123"/>
          <p:cNvSpPr/>
          <p:nvPr/>
        </p:nvSpPr>
        <p:spPr>
          <a:xfrm>
            <a:off x="2013900" y="5879900"/>
            <a:ext cx="2205600" cy="4200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Core-LL-Pose3D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52" name="Google Shape;2952;p1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43538" y="614750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3" name="Google Shape;2953;p123"/>
          <p:cNvSpPr/>
          <p:nvPr/>
        </p:nvSpPr>
        <p:spPr>
          <a:xfrm>
            <a:off x="2013900" y="6299900"/>
            <a:ext cx="14481600" cy="3562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4" name="Google Shape;2954;p123"/>
          <p:cNvSpPr/>
          <p:nvPr/>
        </p:nvSpPr>
        <p:spPr>
          <a:xfrm>
            <a:off x="2511300" y="9679000"/>
            <a:ext cx="13563600" cy="10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23"/>
          <p:cNvSpPr/>
          <p:nvPr/>
        </p:nvSpPr>
        <p:spPr>
          <a:xfrm>
            <a:off x="2251700" y="6672275"/>
            <a:ext cx="195300" cy="29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123"/>
          <p:cNvSpPr/>
          <p:nvPr/>
        </p:nvSpPr>
        <p:spPr>
          <a:xfrm>
            <a:off x="5833100" y="6748475"/>
            <a:ext cx="195300" cy="29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23"/>
          <p:cNvSpPr/>
          <p:nvPr/>
        </p:nvSpPr>
        <p:spPr>
          <a:xfrm>
            <a:off x="9338300" y="6672275"/>
            <a:ext cx="195300" cy="29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123"/>
          <p:cNvSpPr/>
          <p:nvPr/>
        </p:nvSpPr>
        <p:spPr>
          <a:xfrm>
            <a:off x="12787350" y="6537750"/>
            <a:ext cx="2163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123"/>
          <p:cNvSpPr/>
          <p:nvPr/>
        </p:nvSpPr>
        <p:spPr>
          <a:xfrm>
            <a:off x="3903600" y="2760700"/>
            <a:ext cx="1336800" cy="1278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123"/>
          <p:cNvSpPr/>
          <p:nvPr/>
        </p:nvSpPr>
        <p:spPr>
          <a:xfrm>
            <a:off x="3771825" y="7083263"/>
            <a:ext cx="1336800" cy="1278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23"/>
          <p:cNvSpPr/>
          <p:nvPr/>
        </p:nvSpPr>
        <p:spPr>
          <a:xfrm>
            <a:off x="10971950" y="7100638"/>
            <a:ext cx="1336800" cy="1278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12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67" name="Google Shape;296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8792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8" name="Google Shape;296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650" y="19139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" name="Google Shape;2969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2150" y="19139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0" name="Google Shape;2970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78500" y="187920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71" name="Google Shape;2971;p124"/>
          <p:cNvSpPr/>
          <p:nvPr/>
        </p:nvSpPr>
        <p:spPr>
          <a:xfrm>
            <a:off x="2013900" y="1612700"/>
            <a:ext cx="1474800" cy="4200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Core-Set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2" name="Google Shape;2972;p124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24"/>
          <p:cNvSpPr/>
          <p:nvPr/>
        </p:nvSpPr>
        <p:spPr>
          <a:xfrm>
            <a:off x="23688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24"/>
          <p:cNvSpPr/>
          <p:nvPr/>
        </p:nvSpPr>
        <p:spPr>
          <a:xfrm>
            <a:off x="60264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24"/>
          <p:cNvSpPr/>
          <p:nvPr/>
        </p:nvSpPr>
        <p:spPr>
          <a:xfrm>
            <a:off x="95316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24"/>
          <p:cNvSpPr/>
          <p:nvPr/>
        </p:nvSpPr>
        <p:spPr>
          <a:xfrm>
            <a:off x="12884400" y="317875"/>
            <a:ext cx="3034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24"/>
          <p:cNvSpPr/>
          <p:nvPr/>
        </p:nvSpPr>
        <p:spPr>
          <a:xfrm>
            <a:off x="2246950" y="2347925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24"/>
          <p:cNvSpPr/>
          <p:nvPr/>
        </p:nvSpPr>
        <p:spPr>
          <a:xfrm>
            <a:off x="5708225" y="2424125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24"/>
          <p:cNvSpPr/>
          <p:nvPr/>
        </p:nvSpPr>
        <p:spPr>
          <a:xfrm>
            <a:off x="2246950" y="6427100"/>
            <a:ext cx="204900" cy="315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124"/>
          <p:cNvSpPr/>
          <p:nvPr/>
        </p:nvSpPr>
        <p:spPr>
          <a:xfrm>
            <a:off x="7232225" y="6535213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124"/>
          <p:cNvSpPr/>
          <p:nvPr/>
        </p:nvSpPr>
        <p:spPr>
          <a:xfrm>
            <a:off x="9247825" y="2424113"/>
            <a:ext cx="2049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124"/>
          <p:cNvSpPr/>
          <p:nvPr/>
        </p:nvSpPr>
        <p:spPr>
          <a:xfrm>
            <a:off x="6008375" y="5444500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124"/>
          <p:cNvSpPr/>
          <p:nvPr/>
        </p:nvSpPr>
        <p:spPr>
          <a:xfrm>
            <a:off x="9593700" y="5444500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124"/>
          <p:cNvSpPr/>
          <p:nvPr/>
        </p:nvSpPr>
        <p:spPr>
          <a:xfrm>
            <a:off x="2562638" y="5394725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124"/>
          <p:cNvSpPr/>
          <p:nvPr/>
        </p:nvSpPr>
        <p:spPr>
          <a:xfrm>
            <a:off x="12927063" y="5394713"/>
            <a:ext cx="3034800" cy="15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124"/>
          <p:cNvSpPr/>
          <p:nvPr/>
        </p:nvSpPr>
        <p:spPr>
          <a:xfrm>
            <a:off x="2013900" y="2032700"/>
            <a:ext cx="14481600" cy="3562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7" name="Google Shape;2987;p124"/>
          <p:cNvSpPr/>
          <p:nvPr/>
        </p:nvSpPr>
        <p:spPr>
          <a:xfrm>
            <a:off x="2368800" y="9753500"/>
            <a:ext cx="13848600" cy="23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124"/>
          <p:cNvSpPr/>
          <p:nvPr/>
        </p:nvSpPr>
        <p:spPr>
          <a:xfrm>
            <a:off x="10767050" y="6638925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124"/>
          <p:cNvSpPr/>
          <p:nvPr/>
        </p:nvSpPr>
        <p:spPr>
          <a:xfrm>
            <a:off x="14353200" y="6616338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124"/>
          <p:cNvSpPr/>
          <p:nvPr/>
        </p:nvSpPr>
        <p:spPr>
          <a:xfrm>
            <a:off x="12733863" y="2436875"/>
            <a:ext cx="204900" cy="291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24"/>
          <p:cNvSpPr txBox="1"/>
          <p:nvPr/>
        </p:nvSpPr>
        <p:spPr>
          <a:xfrm>
            <a:off x="282995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31822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2" name="Google Shape;2992;p124"/>
          <p:cNvSpPr txBox="1"/>
          <p:nvPr/>
        </p:nvSpPr>
        <p:spPr>
          <a:xfrm>
            <a:off x="6565500" y="523375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29822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4000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3" name="Google Shape;2993;p124"/>
          <p:cNvSpPr txBox="1"/>
          <p:nvPr/>
        </p:nvSpPr>
        <p:spPr>
          <a:xfrm>
            <a:off x="995130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27822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6000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4" name="Google Shape;2994;p124"/>
          <p:cNvSpPr txBox="1"/>
          <p:nvPr/>
        </p:nvSpPr>
        <p:spPr>
          <a:xfrm>
            <a:off x="13337100" y="550950"/>
            <a:ext cx="25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Unlabeled: 25822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Labeled: 8000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M Sans"/>
                <a:ea typeface="DM Sans"/>
                <a:cs typeface="DM Sans"/>
                <a:sym typeface="DM Sans"/>
              </a:rPr>
              <a:t>Selected: 2000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5" name="Google Shape;2995;p124"/>
          <p:cNvSpPr/>
          <p:nvPr/>
        </p:nvSpPr>
        <p:spPr>
          <a:xfrm>
            <a:off x="2438800" y="9634000"/>
            <a:ext cx="13789500" cy="19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24"/>
          <p:cNvSpPr/>
          <p:nvPr/>
        </p:nvSpPr>
        <p:spPr>
          <a:xfrm>
            <a:off x="2438800" y="9634000"/>
            <a:ext cx="13789500" cy="19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24"/>
          <p:cNvSpPr/>
          <p:nvPr/>
        </p:nvSpPr>
        <p:spPr>
          <a:xfrm>
            <a:off x="5696900" y="6650350"/>
            <a:ext cx="216300" cy="28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24"/>
          <p:cNvSpPr/>
          <p:nvPr/>
        </p:nvSpPr>
        <p:spPr>
          <a:xfrm>
            <a:off x="2309650" y="6663488"/>
            <a:ext cx="216300" cy="28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24"/>
          <p:cNvSpPr/>
          <p:nvPr/>
        </p:nvSpPr>
        <p:spPr>
          <a:xfrm>
            <a:off x="9242125" y="6669800"/>
            <a:ext cx="216300" cy="291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24"/>
          <p:cNvSpPr/>
          <p:nvPr/>
        </p:nvSpPr>
        <p:spPr>
          <a:xfrm>
            <a:off x="12725425" y="6634013"/>
            <a:ext cx="216300" cy="291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124"/>
          <p:cNvSpPr/>
          <p:nvPr/>
        </p:nvSpPr>
        <p:spPr>
          <a:xfrm>
            <a:off x="2511300" y="9679000"/>
            <a:ext cx="13563600" cy="10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24"/>
          <p:cNvSpPr/>
          <p:nvPr/>
        </p:nvSpPr>
        <p:spPr>
          <a:xfrm>
            <a:off x="2251700" y="6672275"/>
            <a:ext cx="195300" cy="29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124"/>
          <p:cNvSpPr/>
          <p:nvPr/>
        </p:nvSpPr>
        <p:spPr>
          <a:xfrm>
            <a:off x="5833100" y="6748475"/>
            <a:ext cx="195300" cy="29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24"/>
          <p:cNvSpPr/>
          <p:nvPr/>
        </p:nvSpPr>
        <p:spPr>
          <a:xfrm>
            <a:off x="9338300" y="6672275"/>
            <a:ext cx="195300" cy="29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24"/>
          <p:cNvSpPr/>
          <p:nvPr/>
        </p:nvSpPr>
        <p:spPr>
          <a:xfrm>
            <a:off x="12787350" y="6537750"/>
            <a:ext cx="216300" cy="30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6" name="Google Shape;3006;p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0088" y="6110025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7538" y="6110025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51038" y="6110025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9" name="Google Shape;3009;p124"/>
          <p:cNvSpPr/>
          <p:nvPr/>
        </p:nvSpPr>
        <p:spPr>
          <a:xfrm>
            <a:off x="2013900" y="5879900"/>
            <a:ext cx="2205600" cy="4200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LL-Core-Pose3D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10" name="Google Shape;3010;p1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37388" y="6110025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11" name="Google Shape;3011;p124"/>
          <p:cNvSpPr/>
          <p:nvPr/>
        </p:nvSpPr>
        <p:spPr>
          <a:xfrm>
            <a:off x="2013900" y="6307088"/>
            <a:ext cx="14481600" cy="3562200"/>
          </a:xfrm>
          <a:prstGeom prst="rect">
            <a:avLst/>
          </a:prstGeom>
          <a:noFill/>
          <a:ln cap="flat" cmpd="sng" w="1905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2" name="Google Shape;3012;p124"/>
          <p:cNvSpPr/>
          <p:nvPr/>
        </p:nvSpPr>
        <p:spPr>
          <a:xfrm>
            <a:off x="3903600" y="2760700"/>
            <a:ext cx="1336800" cy="1278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124"/>
          <p:cNvSpPr/>
          <p:nvPr/>
        </p:nvSpPr>
        <p:spPr>
          <a:xfrm>
            <a:off x="7437125" y="6975100"/>
            <a:ext cx="1336800" cy="1278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24"/>
          <p:cNvSpPr/>
          <p:nvPr/>
        </p:nvSpPr>
        <p:spPr>
          <a:xfrm>
            <a:off x="14301875" y="6950213"/>
            <a:ext cx="1336800" cy="1278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125"/>
          <p:cNvSpPr txBox="1"/>
          <p:nvPr/>
        </p:nvSpPr>
        <p:spPr>
          <a:xfrm>
            <a:off x="9222900" y="4641150"/>
            <a:ext cx="8713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M Sans"/>
              <a:buChar char="●"/>
            </a:pPr>
            <a:r>
              <a:rPr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Future work</a:t>
            </a:r>
            <a:endParaRPr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0" name="Google Shape;3020;p125"/>
          <p:cNvSpPr/>
          <p:nvPr/>
        </p:nvSpPr>
        <p:spPr>
          <a:xfrm>
            <a:off x="2205000" y="2650490"/>
            <a:ext cx="5224500" cy="44163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5442"/>
              </a:solidFill>
            </a:endParaRPr>
          </a:p>
        </p:txBody>
      </p:sp>
      <p:sp>
        <p:nvSpPr>
          <p:cNvPr id="3021" name="Google Shape;3021;p125"/>
          <p:cNvSpPr/>
          <p:nvPr/>
        </p:nvSpPr>
        <p:spPr>
          <a:xfrm>
            <a:off x="2734349" y="3220212"/>
            <a:ext cx="5224500" cy="4416300"/>
          </a:xfrm>
          <a:prstGeom prst="rect">
            <a:avLst/>
          </a:prstGeom>
          <a:noFill/>
          <a:ln cap="flat" cmpd="sng" w="114300">
            <a:solidFill>
              <a:srgbClr val="B75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125"/>
          <p:cNvSpPr txBox="1"/>
          <p:nvPr/>
        </p:nvSpPr>
        <p:spPr>
          <a:xfrm>
            <a:off x="2950802" y="3716700"/>
            <a:ext cx="55008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  <a:endParaRPr b="1" sz="5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&amp;</a:t>
            </a:r>
            <a:endParaRPr b="1" sz="5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Future Work</a:t>
            </a:r>
            <a:endParaRPr b="1" sz="5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12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8" name="Google Shape;3028;p126"/>
          <p:cNvSpPr txBox="1"/>
          <p:nvPr>
            <p:ph idx="4294967295" type="subTitle"/>
          </p:nvPr>
        </p:nvSpPr>
        <p:spPr>
          <a:xfrm>
            <a:off x="710850" y="2069550"/>
            <a:ext cx="17282400" cy="74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design an active framework </a:t>
            </a: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combining uncertainty and diversity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for 3D human pose estimation.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Quantitative results 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2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■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ybrid strategy o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utperforms other existing active learning methods with small dataset.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2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■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Robustness is better.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Qualitative results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2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■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</a:t>
            </a: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query pattern 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observe different active learning selection results.</a:t>
            </a:r>
            <a:endParaRPr sz="26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9" name="Google Shape;3029;p126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0" name="Google Shape;3030;p126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2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6" name="Google Shape;3036;p127"/>
          <p:cNvSpPr txBox="1"/>
          <p:nvPr>
            <p:ph idx="4294967295" type="subTitle"/>
          </p:nvPr>
        </p:nvSpPr>
        <p:spPr>
          <a:xfrm>
            <a:off x="710850" y="2069550"/>
            <a:ext cx="17500200" cy="74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22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Training stage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Replace 2D and 3D models with SOTA pose models.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b="1"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Active learning (Selection policy)</a:t>
            </a:r>
            <a:endParaRPr b="1"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Dynamic weighted.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●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Apply 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 different scenario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223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M Sans"/>
              <a:buChar char="○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Create new 3D d</a:t>
            </a: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ataset(MPI3D) based on existing public 3D dataset(Human 3.6M)</a:t>
            </a:r>
            <a:endParaRPr sz="2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7" name="Google Shape;3037;p127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Future Work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8" name="Google Shape;3038;p127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39" name="Google Shape;3039;p127"/>
          <p:cNvGraphicFramePr/>
          <p:nvPr/>
        </p:nvGraphicFramePr>
        <p:xfrm>
          <a:off x="8002675" y="61978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{AD14AFA2-352E-4149-B3F7-0C9E1555FE5E}</a:tableStyleId>
              </a:tblPr>
              <a:tblGrid>
                <a:gridCol w="1906375"/>
                <a:gridCol w="3123375"/>
                <a:gridCol w="3582025"/>
              </a:tblGrid>
              <a:tr h="94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Scenario</a:t>
                      </a:r>
                      <a:endParaRPr b="1" sz="19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5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Training dataset</a:t>
                      </a:r>
                      <a:endParaRPr b="1" sz="19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(2D model)</a:t>
                      </a:r>
                      <a:endParaRPr b="1" sz="19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5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Training dataset</a:t>
                      </a:r>
                      <a:br>
                        <a:rPr b="1" lang="en-US" sz="19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lang="en-US" sz="19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(3D model)</a:t>
                      </a:r>
                      <a:endParaRPr b="1" sz="19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5442"/>
                    </a:solidFill>
                  </a:tcPr>
                </a:tc>
              </a:tr>
              <a:tr h="6552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Current work</a:t>
                      </a:r>
                      <a:endParaRPr sz="1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MPII</a:t>
                      </a:r>
                      <a:endParaRPr sz="1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H36M</a:t>
                      </a:r>
                      <a:endParaRPr sz="1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5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MPII</a:t>
                      </a:r>
                      <a:endParaRPr sz="1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FF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H36M(*AL)</a:t>
                      </a:r>
                      <a:endParaRPr sz="1900">
                        <a:solidFill>
                          <a:srgbClr val="FF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52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Future work</a:t>
                      </a:r>
                      <a:endParaRPr sz="1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MPII+H36M+MPI3D</a:t>
                      </a:r>
                      <a:endParaRPr sz="1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H36M+MPI3D</a:t>
                      </a:r>
                      <a:endParaRPr sz="1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5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MPII+H36M+</a:t>
                      </a:r>
                      <a:r>
                        <a:rPr lang="en-US" sz="1900">
                          <a:solidFill>
                            <a:srgbClr val="FF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MPI3D(*AL)</a:t>
                      </a:r>
                      <a:endParaRPr sz="1900">
                        <a:solidFill>
                          <a:srgbClr val="FF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H36M+</a:t>
                      </a:r>
                      <a:r>
                        <a:rPr lang="en-US" sz="1900">
                          <a:solidFill>
                            <a:srgbClr val="FF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MPI3D(*AL)</a:t>
                      </a:r>
                      <a:endParaRPr sz="1900">
                        <a:solidFill>
                          <a:srgbClr val="FF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82850" marB="182850" marR="182850" marL="18285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128"/>
          <p:cNvSpPr txBox="1"/>
          <p:nvPr/>
        </p:nvSpPr>
        <p:spPr>
          <a:xfrm>
            <a:off x="4244375" y="4658700"/>
            <a:ext cx="14043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Thank you for your attention</a:t>
            </a:r>
            <a:endParaRPr b="1" sz="5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68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Motivation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Active learning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4" name="Google Shape;564;p68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68"/>
          <p:cNvPicPr preferRelativeResize="0"/>
          <p:nvPr/>
        </p:nvPicPr>
        <p:blipFill rotWithShape="1">
          <a:blip r:embed="rId3">
            <a:alphaModFix amt="69000"/>
          </a:blip>
          <a:srcRect b="0" l="0" r="0" t="0"/>
          <a:stretch/>
        </p:blipFill>
        <p:spPr>
          <a:xfrm>
            <a:off x="19384675" y="2215371"/>
            <a:ext cx="6534850" cy="6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8"/>
          <p:cNvSpPr txBox="1"/>
          <p:nvPr/>
        </p:nvSpPr>
        <p:spPr>
          <a:xfrm>
            <a:off x="19137440" y="5164406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8" u="none" cap="none" strike="noStrike">
                <a:solidFill>
                  <a:srgbClr val="042B60"/>
                </a:solidFill>
                <a:latin typeface="Arial"/>
                <a:ea typeface="Arial"/>
                <a:cs typeface="Arial"/>
                <a:sym typeface="Arial"/>
              </a:rPr>
              <a:t>Data 1</a:t>
            </a:r>
            <a:endParaRPr/>
          </a:p>
        </p:txBody>
      </p:sp>
      <p:sp>
        <p:nvSpPr>
          <p:cNvPr id="567" name="Google Shape;567;p68"/>
          <p:cNvSpPr txBox="1"/>
          <p:nvPr/>
        </p:nvSpPr>
        <p:spPr>
          <a:xfrm>
            <a:off x="21998509" y="5164406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48" u="none" cap="none" strike="noStrike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Data 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68"/>
          <p:cNvSpPr txBox="1"/>
          <p:nvPr/>
        </p:nvSpPr>
        <p:spPr>
          <a:xfrm>
            <a:off x="21998509" y="8015358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Select the data</a:t>
            </a:r>
            <a:endParaRPr/>
          </a:p>
        </p:txBody>
      </p:sp>
      <p:sp>
        <p:nvSpPr>
          <p:cNvPr id="569" name="Google Shape;569;p68"/>
          <p:cNvSpPr txBox="1"/>
          <p:nvPr/>
        </p:nvSpPr>
        <p:spPr>
          <a:xfrm>
            <a:off x="19137440" y="8015358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Train the models</a:t>
            </a:r>
            <a:endParaRPr/>
          </a:p>
        </p:txBody>
      </p:sp>
      <p:sp>
        <p:nvSpPr>
          <p:cNvPr id="570" name="Google Shape;570;p68"/>
          <p:cNvSpPr txBox="1"/>
          <p:nvPr>
            <p:ph idx="4294967295" type="subTitle"/>
          </p:nvPr>
        </p:nvSpPr>
        <p:spPr>
          <a:xfrm>
            <a:off x="710850" y="1764750"/>
            <a:ext cx="124338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Goal</a:t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Query the most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informative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</a:t>
            </a:r>
            <a:r>
              <a:rPr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useful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unlabeled data to annotate.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Annotated dataset begins with small and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iteratively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grows in size.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Higher accuracy with less data annotation.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1" name="Google Shape;571;p68"/>
          <p:cNvPicPr preferRelativeResize="0"/>
          <p:nvPr/>
        </p:nvPicPr>
        <p:blipFill rotWithShape="1">
          <a:blip r:embed="rId3">
            <a:alphaModFix amt="69000"/>
          </a:blip>
          <a:srcRect b="0" l="0" r="0" t="0"/>
          <a:stretch/>
        </p:blipFill>
        <p:spPr>
          <a:xfrm>
            <a:off x="20345400" y="1101077"/>
            <a:ext cx="4810700" cy="489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8"/>
          <p:cNvPicPr preferRelativeResize="0"/>
          <p:nvPr/>
        </p:nvPicPr>
        <p:blipFill rotWithShape="1">
          <a:blip r:embed="rId4">
            <a:alphaModFix amt="69000"/>
          </a:blip>
          <a:srcRect b="0" l="0" r="0" t="0"/>
          <a:stretch/>
        </p:blipFill>
        <p:spPr>
          <a:xfrm>
            <a:off x="20664375" y="864225"/>
            <a:ext cx="4810700" cy="489272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8"/>
          <p:cNvSpPr txBox="1"/>
          <p:nvPr/>
        </p:nvSpPr>
        <p:spPr>
          <a:xfrm>
            <a:off x="20806365" y="1836794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8" u="none" cap="none" strike="noStrike">
                <a:solidFill>
                  <a:srgbClr val="042B60"/>
                </a:solidFill>
                <a:latin typeface="Arial"/>
                <a:ea typeface="Arial"/>
                <a:cs typeface="Arial"/>
                <a:sym typeface="Arial"/>
              </a:rPr>
              <a:t>Data 1</a:t>
            </a:r>
            <a:endParaRPr/>
          </a:p>
        </p:txBody>
      </p:sp>
      <p:sp>
        <p:nvSpPr>
          <p:cNvPr id="574" name="Google Shape;574;p68"/>
          <p:cNvSpPr txBox="1"/>
          <p:nvPr/>
        </p:nvSpPr>
        <p:spPr>
          <a:xfrm>
            <a:off x="23667434" y="1836794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48" u="none" cap="none" strike="noStrike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Data 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5" name="Google Shape;575;p68"/>
          <p:cNvSpPr txBox="1"/>
          <p:nvPr/>
        </p:nvSpPr>
        <p:spPr>
          <a:xfrm>
            <a:off x="23667434" y="4687746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Select the data</a:t>
            </a:r>
            <a:endParaRPr/>
          </a:p>
        </p:txBody>
      </p:sp>
      <p:sp>
        <p:nvSpPr>
          <p:cNvPr id="576" name="Google Shape;576;p68"/>
          <p:cNvSpPr txBox="1"/>
          <p:nvPr/>
        </p:nvSpPr>
        <p:spPr>
          <a:xfrm>
            <a:off x="20806365" y="4687746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Train the models</a:t>
            </a:r>
            <a:endParaRPr/>
          </a:p>
        </p:txBody>
      </p:sp>
      <p:pic>
        <p:nvPicPr>
          <p:cNvPr id="577" name="Google Shape;57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62863" y="1962211"/>
            <a:ext cx="4609626" cy="317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8"/>
          <p:cNvPicPr preferRelativeResize="0"/>
          <p:nvPr/>
        </p:nvPicPr>
        <p:blipFill rotWithShape="1">
          <a:blip r:embed="rId3">
            <a:alphaModFix amt="69000"/>
          </a:blip>
          <a:srcRect b="0" l="0" r="0" t="0"/>
          <a:stretch/>
        </p:blipFill>
        <p:spPr>
          <a:xfrm>
            <a:off x="6406678" y="5351651"/>
            <a:ext cx="4609633" cy="426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8"/>
          <p:cNvPicPr preferRelativeResize="0"/>
          <p:nvPr/>
        </p:nvPicPr>
        <p:blipFill rotWithShape="1">
          <a:blip r:embed="rId4">
            <a:alphaModFix amt="69000"/>
          </a:blip>
          <a:srcRect b="0" l="0" r="0" t="0"/>
          <a:stretch/>
        </p:blipFill>
        <p:spPr>
          <a:xfrm>
            <a:off x="6712322" y="5144950"/>
            <a:ext cx="4609633" cy="426987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8"/>
          <p:cNvSpPr txBox="1"/>
          <p:nvPr/>
        </p:nvSpPr>
        <p:spPr>
          <a:xfrm>
            <a:off x="6775362" y="5927210"/>
            <a:ext cx="15468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48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Query</a:t>
            </a:r>
            <a:endParaRPr b="1" sz="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1" name="Google Shape;581;p68"/>
          <p:cNvSpPr txBox="1"/>
          <p:nvPr/>
        </p:nvSpPr>
        <p:spPr>
          <a:xfrm>
            <a:off x="9516851" y="5927210"/>
            <a:ext cx="15468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48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Label</a:t>
            </a:r>
            <a:endParaRPr b="1" sz="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68"/>
          <p:cNvSpPr txBox="1"/>
          <p:nvPr/>
        </p:nvSpPr>
        <p:spPr>
          <a:xfrm>
            <a:off x="9516851" y="8415234"/>
            <a:ext cx="15468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48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Enrich</a:t>
            </a:r>
            <a:endParaRPr b="1" sz="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68"/>
          <p:cNvSpPr txBox="1"/>
          <p:nvPr/>
        </p:nvSpPr>
        <p:spPr>
          <a:xfrm>
            <a:off x="6775362" y="8415234"/>
            <a:ext cx="15468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48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Train </a:t>
            </a:r>
            <a:endParaRPr b="1" sz="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4" name="Google Shape;584;p68"/>
          <p:cNvSpPr txBox="1"/>
          <p:nvPr/>
        </p:nvSpPr>
        <p:spPr>
          <a:xfrm>
            <a:off x="2781302" y="8070750"/>
            <a:ext cx="3625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DM Sans"/>
                <a:ea typeface="DM Sans"/>
                <a:cs typeface="DM Sans"/>
                <a:sym typeface="DM Sans"/>
              </a:rPr>
              <a:t>Train </a:t>
            </a:r>
            <a:endParaRPr b="1"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Train the model based on training dataset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5" name="Google Shape;585;p68"/>
          <p:cNvSpPr txBox="1"/>
          <p:nvPr/>
        </p:nvSpPr>
        <p:spPr>
          <a:xfrm>
            <a:off x="2876677" y="5663650"/>
            <a:ext cx="3530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DM Sans"/>
                <a:ea typeface="DM Sans"/>
                <a:cs typeface="DM Sans"/>
                <a:sym typeface="DM Sans"/>
              </a:rPr>
              <a:t>Query</a:t>
            </a:r>
            <a:endParaRPr b="1"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Use selection policy to 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select the next sample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6" name="Google Shape;586;p68"/>
          <p:cNvSpPr txBox="1"/>
          <p:nvPr/>
        </p:nvSpPr>
        <p:spPr>
          <a:xfrm>
            <a:off x="11736775" y="5663641"/>
            <a:ext cx="2655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DM Sans"/>
                <a:ea typeface="DM Sans"/>
                <a:cs typeface="DM Sans"/>
                <a:sym typeface="DM Sans"/>
              </a:rPr>
              <a:t>Label</a:t>
            </a:r>
            <a:endParaRPr b="1"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Label the selected data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7" name="Google Shape;587;p68"/>
          <p:cNvSpPr txBox="1"/>
          <p:nvPr/>
        </p:nvSpPr>
        <p:spPr>
          <a:xfrm>
            <a:off x="11627599" y="8218788"/>
            <a:ext cx="3840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DM Sans"/>
                <a:ea typeface="DM Sans"/>
                <a:cs typeface="DM Sans"/>
                <a:sym typeface="DM Sans"/>
              </a:rPr>
              <a:t>Enrich</a:t>
            </a:r>
            <a:endParaRPr b="1"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Add newly labeled data to the training dataset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8" name="Google Shape;588;p68"/>
          <p:cNvSpPr txBox="1"/>
          <p:nvPr/>
        </p:nvSpPr>
        <p:spPr>
          <a:xfrm>
            <a:off x="7486200" y="7105650"/>
            <a:ext cx="353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DM Sans"/>
                <a:ea typeface="DM Sans"/>
                <a:cs typeface="DM Sans"/>
                <a:sym typeface="DM Sans"/>
              </a:rPr>
              <a:t>Active Learning Loop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4" name="Google Shape;594;p69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Motivation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Active learning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p69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69"/>
          <p:cNvPicPr preferRelativeResize="0"/>
          <p:nvPr/>
        </p:nvPicPr>
        <p:blipFill rotWithShape="1">
          <a:blip r:embed="rId3">
            <a:alphaModFix amt="69000"/>
          </a:blip>
          <a:srcRect b="0" l="0" r="0" t="0"/>
          <a:stretch/>
        </p:blipFill>
        <p:spPr>
          <a:xfrm>
            <a:off x="19384675" y="2215371"/>
            <a:ext cx="6534850" cy="6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9"/>
          <p:cNvSpPr txBox="1"/>
          <p:nvPr/>
        </p:nvSpPr>
        <p:spPr>
          <a:xfrm>
            <a:off x="19137440" y="5164406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8" u="none" cap="none" strike="noStrike">
                <a:solidFill>
                  <a:srgbClr val="042B60"/>
                </a:solidFill>
                <a:latin typeface="Arial"/>
                <a:ea typeface="Arial"/>
                <a:cs typeface="Arial"/>
                <a:sym typeface="Arial"/>
              </a:rPr>
              <a:t>Data 1</a:t>
            </a:r>
            <a:endParaRPr/>
          </a:p>
        </p:txBody>
      </p:sp>
      <p:sp>
        <p:nvSpPr>
          <p:cNvPr id="598" name="Google Shape;598;p69"/>
          <p:cNvSpPr txBox="1"/>
          <p:nvPr/>
        </p:nvSpPr>
        <p:spPr>
          <a:xfrm>
            <a:off x="21998509" y="5164406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48" u="none" cap="none" strike="noStrike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Data 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9" name="Google Shape;599;p69"/>
          <p:cNvSpPr txBox="1"/>
          <p:nvPr/>
        </p:nvSpPr>
        <p:spPr>
          <a:xfrm>
            <a:off x="21998509" y="8015358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Select the data</a:t>
            </a:r>
            <a:endParaRPr/>
          </a:p>
        </p:txBody>
      </p:sp>
      <p:sp>
        <p:nvSpPr>
          <p:cNvPr id="600" name="Google Shape;600;p69"/>
          <p:cNvSpPr txBox="1"/>
          <p:nvPr/>
        </p:nvSpPr>
        <p:spPr>
          <a:xfrm>
            <a:off x="19137440" y="8015358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Train the models</a:t>
            </a:r>
            <a:endParaRPr/>
          </a:p>
        </p:txBody>
      </p:sp>
      <p:sp>
        <p:nvSpPr>
          <p:cNvPr id="601" name="Google Shape;601;p69"/>
          <p:cNvSpPr txBox="1"/>
          <p:nvPr>
            <p:ph idx="4294967295" type="subTitle"/>
          </p:nvPr>
        </p:nvSpPr>
        <p:spPr>
          <a:xfrm>
            <a:off x="710850" y="1764750"/>
            <a:ext cx="124338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Goal</a:t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Query the most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informative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</a:t>
            </a:r>
            <a:r>
              <a:rPr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useful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unlabeled data to annotate.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Annotated dataset begins with small and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iteratively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grows in size.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Higher accuracy with less data annotation.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2" name="Google Shape;602;p69"/>
          <p:cNvPicPr preferRelativeResize="0"/>
          <p:nvPr/>
        </p:nvPicPr>
        <p:blipFill rotWithShape="1">
          <a:blip r:embed="rId3">
            <a:alphaModFix amt="69000"/>
          </a:blip>
          <a:srcRect b="0" l="0" r="0" t="0"/>
          <a:stretch/>
        </p:blipFill>
        <p:spPr>
          <a:xfrm>
            <a:off x="20345400" y="1101077"/>
            <a:ext cx="4810700" cy="489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9"/>
          <p:cNvPicPr preferRelativeResize="0"/>
          <p:nvPr/>
        </p:nvPicPr>
        <p:blipFill rotWithShape="1">
          <a:blip r:embed="rId4">
            <a:alphaModFix amt="69000"/>
          </a:blip>
          <a:srcRect b="0" l="0" r="0" t="0"/>
          <a:stretch/>
        </p:blipFill>
        <p:spPr>
          <a:xfrm>
            <a:off x="20664375" y="864225"/>
            <a:ext cx="4810700" cy="489272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9"/>
          <p:cNvSpPr txBox="1"/>
          <p:nvPr/>
        </p:nvSpPr>
        <p:spPr>
          <a:xfrm>
            <a:off x="20806365" y="1836794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8" u="none" cap="none" strike="noStrike">
                <a:solidFill>
                  <a:srgbClr val="042B60"/>
                </a:solidFill>
                <a:latin typeface="Arial"/>
                <a:ea typeface="Arial"/>
                <a:cs typeface="Arial"/>
                <a:sym typeface="Arial"/>
              </a:rPr>
              <a:t>Data 1</a:t>
            </a:r>
            <a:endParaRPr/>
          </a:p>
        </p:txBody>
      </p:sp>
      <p:sp>
        <p:nvSpPr>
          <p:cNvPr id="605" name="Google Shape;605;p69"/>
          <p:cNvSpPr txBox="1"/>
          <p:nvPr/>
        </p:nvSpPr>
        <p:spPr>
          <a:xfrm>
            <a:off x="23667434" y="1836794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48" u="none" cap="none" strike="noStrike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Data 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6" name="Google Shape;606;p69"/>
          <p:cNvSpPr txBox="1"/>
          <p:nvPr/>
        </p:nvSpPr>
        <p:spPr>
          <a:xfrm>
            <a:off x="23667434" y="4687746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Select the data</a:t>
            </a:r>
            <a:endParaRPr/>
          </a:p>
        </p:txBody>
      </p:sp>
      <p:sp>
        <p:nvSpPr>
          <p:cNvPr id="607" name="Google Shape;607;p69"/>
          <p:cNvSpPr txBox="1"/>
          <p:nvPr/>
        </p:nvSpPr>
        <p:spPr>
          <a:xfrm>
            <a:off x="20806365" y="4687746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Train the models</a:t>
            </a:r>
            <a:endParaRPr/>
          </a:p>
        </p:txBody>
      </p:sp>
      <p:pic>
        <p:nvPicPr>
          <p:cNvPr id="608" name="Google Shape;60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0625" y="4687750"/>
            <a:ext cx="7644514" cy="5257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69"/>
          <p:cNvCxnSpPr/>
          <p:nvPr/>
        </p:nvCxnSpPr>
        <p:spPr>
          <a:xfrm flipH="1" rot="10800000">
            <a:off x="6786600" y="6131225"/>
            <a:ext cx="4713000" cy="429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" name="Google Shape;615;p70"/>
          <p:cNvSpPr txBox="1"/>
          <p:nvPr/>
        </p:nvSpPr>
        <p:spPr>
          <a:xfrm>
            <a:off x="834600" y="533175"/>
            <a:ext cx="159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Motivation - </a:t>
            </a:r>
            <a:r>
              <a:rPr b="1" lang="en-US" sz="60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Active learning</a:t>
            </a:r>
            <a:endParaRPr b="1" sz="60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70"/>
          <p:cNvSpPr/>
          <p:nvPr/>
        </p:nvSpPr>
        <p:spPr>
          <a:xfrm rot="5400000">
            <a:off x="9026100" y="1073300"/>
            <a:ext cx="235800" cy="183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70"/>
          <p:cNvPicPr preferRelativeResize="0"/>
          <p:nvPr/>
        </p:nvPicPr>
        <p:blipFill rotWithShape="1">
          <a:blip r:embed="rId3">
            <a:alphaModFix amt="69000"/>
          </a:blip>
          <a:srcRect b="0" l="0" r="0" t="0"/>
          <a:stretch/>
        </p:blipFill>
        <p:spPr>
          <a:xfrm>
            <a:off x="19384675" y="2215371"/>
            <a:ext cx="6534850" cy="6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0"/>
          <p:cNvSpPr txBox="1"/>
          <p:nvPr/>
        </p:nvSpPr>
        <p:spPr>
          <a:xfrm>
            <a:off x="19137440" y="5164406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8" u="none" cap="none" strike="noStrike">
                <a:solidFill>
                  <a:srgbClr val="042B60"/>
                </a:solidFill>
                <a:latin typeface="Arial"/>
                <a:ea typeface="Arial"/>
                <a:cs typeface="Arial"/>
                <a:sym typeface="Arial"/>
              </a:rPr>
              <a:t>Data 1</a:t>
            </a:r>
            <a:endParaRPr/>
          </a:p>
        </p:txBody>
      </p:sp>
      <p:sp>
        <p:nvSpPr>
          <p:cNvPr id="619" name="Google Shape;619;p70"/>
          <p:cNvSpPr txBox="1"/>
          <p:nvPr/>
        </p:nvSpPr>
        <p:spPr>
          <a:xfrm>
            <a:off x="21998509" y="5164406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48" u="none" cap="none" strike="noStrike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Data 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0" name="Google Shape;620;p70"/>
          <p:cNvSpPr txBox="1"/>
          <p:nvPr/>
        </p:nvSpPr>
        <p:spPr>
          <a:xfrm>
            <a:off x="21998509" y="8015358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Select the data</a:t>
            </a:r>
            <a:endParaRPr/>
          </a:p>
        </p:txBody>
      </p:sp>
      <p:sp>
        <p:nvSpPr>
          <p:cNvPr id="621" name="Google Shape;621;p70"/>
          <p:cNvSpPr txBox="1"/>
          <p:nvPr/>
        </p:nvSpPr>
        <p:spPr>
          <a:xfrm>
            <a:off x="19137440" y="8015358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Train the models</a:t>
            </a:r>
            <a:endParaRPr/>
          </a:p>
        </p:txBody>
      </p:sp>
      <p:sp>
        <p:nvSpPr>
          <p:cNvPr id="622" name="Google Shape;622;p70"/>
          <p:cNvSpPr txBox="1"/>
          <p:nvPr>
            <p:ph idx="4294967295" type="subTitle"/>
          </p:nvPr>
        </p:nvSpPr>
        <p:spPr>
          <a:xfrm>
            <a:off x="710850" y="1764750"/>
            <a:ext cx="17398200" cy="8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Goal </a:t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Query the most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informative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</a:t>
            </a:r>
            <a:r>
              <a:rPr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useful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unlabeled data to annotate.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Annotated dataset begins with small and 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iteratively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grows in size.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Higher accuracy with less data annotation.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riteria</a:t>
            </a:r>
            <a:endParaRPr b="1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Uncertainty 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09600" lvl="1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○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</a:t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3" name="Google Shape;623;p70"/>
          <p:cNvPicPr preferRelativeResize="0"/>
          <p:nvPr/>
        </p:nvPicPr>
        <p:blipFill rotWithShape="1">
          <a:blip r:embed="rId3">
            <a:alphaModFix amt="69000"/>
          </a:blip>
          <a:srcRect b="0" l="0" r="0" t="0"/>
          <a:stretch/>
        </p:blipFill>
        <p:spPr>
          <a:xfrm>
            <a:off x="20345400" y="1101077"/>
            <a:ext cx="4810700" cy="489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0"/>
          <p:cNvPicPr preferRelativeResize="0"/>
          <p:nvPr/>
        </p:nvPicPr>
        <p:blipFill rotWithShape="1">
          <a:blip r:embed="rId4">
            <a:alphaModFix amt="69000"/>
          </a:blip>
          <a:srcRect b="0" l="0" r="0" t="0"/>
          <a:stretch/>
        </p:blipFill>
        <p:spPr>
          <a:xfrm>
            <a:off x="20664375" y="864225"/>
            <a:ext cx="4810700" cy="4892722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0"/>
          <p:cNvSpPr txBox="1"/>
          <p:nvPr/>
        </p:nvSpPr>
        <p:spPr>
          <a:xfrm>
            <a:off x="20806365" y="1836794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8" u="none" cap="none" strike="noStrike">
                <a:solidFill>
                  <a:srgbClr val="042B60"/>
                </a:solidFill>
                <a:latin typeface="Arial"/>
                <a:ea typeface="Arial"/>
                <a:cs typeface="Arial"/>
                <a:sym typeface="Arial"/>
              </a:rPr>
              <a:t>Data 1</a:t>
            </a:r>
            <a:endParaRPr/>
          </a:p>
        </p:txBody>
      </p:sp>
      <p:sp>
        <p:nvSpPr>
          <p:cNvPr id="626" name="Google Shape;626;p70"/>
          <p:cNvSpPr txBox="1"/>
          <p:nvPr/>
        </p:nvSpPr>
        <p:spPr>
          <a:xfrm>
            <a:off x="23667434" y="1836794"/>
            <a:ext cx="1614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48" u="none" cap="none" strike="noStrike">
                <a:solidFill>
                  <a:srgbClr val="042B60"/>
                </a:solidFill>
                <a:latin typeface="DM Sans"/>
                <a:ea typeface="DM Sans"/>
                <a:cs typeface="DM Sans"/>
                <a:sym typeface="DM Sans"/>
              </a:rPr>
              <a:t>Data 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70"/>
          <p:cNvSpPr txBox="1"/>
          <p:nvPr/>
        </p:nvSpPr>
        <p:spPr>
          <a:xfrm>
            <a:off x="23667434" y="4687746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Select the data</a:t>
            </a:r>
            <a:endParaRPr/>
          </a:p>
        </p:txBody>
      </p:sp>
      <p:sp>
        <p:nvSpPr>
          <p:cNvPr id="628" name="Google Shape;628;p70"/>
          <p:cNvSpPr txBox="1"/>
          <p:nvPr/>
        </p:nvSpPr>
        <p:spPr>
          <a:xfrm>
            <a:off x="20806365" y="4687746"/>
            <a:ext cx="1614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8">
                <a:solidFill>
                  <a:srgbClr val="042B60"/>
                </a:solidFill>
              </a:rPr>
              <a:t>Train the models</a:t>
            </a:r>
            <a:endParaRPr/>
          </a:p>
        </p:txBody>
      </p:sp>
      <p:pic>
        <p:nvPicPr>
          <p:cNvPr id="629" name="Google Shape;62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6700" y="4531490"/>
            <a:ext cx="7868099" cy="433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84675" y="237487"/>
            <a:ext cx="4118901" cy="283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Campaign by Slidesgo">
  <a:themeElements>
    <a:clrScheme name="Simple Light">
      <a:dk1>
        <a:srgbClr val="B75442"/>
      </a:dk1>
      <a:lt1>
        <a:srgbClr val="FFFFFF"/>
      </a:lt1>
      <a:dk2>
        <a:srgbClr val="DB7563"/>
      </a:dk2>
      <a:lt2>
        <a:srgbClr val="DB7563"/>
      </a:lt2>
      <a:accent1>
        <a:srgbClr val="FFFFFF"/>
      </a:accent1>
      <a:accent2>
        <a:srgbClr val="FFFFFF"/>
      </a:accent2>
      <a:accent3>
        <a:srgbClr val="434343"/>
      </a:accent3>
      <a:accent4>
        <a:srgbClr val="B75442"/>
      </a:accent4>
      <a:accent5>
        <a:srgbClr val="B75442"/>
      </a:accent5>
      <a:accent6>
        <a:srgbClr val="B75442"/>
      </a:accent6>
      <a:hlink>
        <a:srgbClr val="B75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legant Campaign by Slidesgo">
  <a:themeElements>
    <a:clrScheme name="Simple Light">
      <a:dk1>
        <a:srgbClr val="B75442"/>
      </a:dk1>
      <a:lt1>
        <a:srgbClr val="FFFFFF"/>
      </a:lt1>
      <a:dk2>
        <a:srgbClr val="DB7563"/>
      </a:dk2>
      <a:lt2>
        <a:srgbClr val="DB7563"/>
      </a:lt2>
      <a:accent1>
        <a:srgbClr val="FFFFFF"/>
      </a:accent1>
      <a:accent2>
        <a:srgbClr val="FFFFFF"/>
      </a:accent2>
      <a:accent3>
        <a:srgbClr val="434343"/>
      </a:accent3>
      <a:accent4>
        <a:srgbClr val="B75442"/>
      </a:accent4>
      <a:accent5>
        <a:srgbClr val="B75442"/>
      </a:accent5>
      <a:accent6>
        <a:srgbClr val="B75442"/>
      </a:accent6>
      <a:hlink>
        <a:srgbClr val="B75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